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Montserrat SemiBold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Montserrat Medium"/>
      <p:regular r:id="rId50"/>
      <p:bold r:id="rId51"/>
      <p:italic r:id="rId52"/>
      <p:boldItalic r:id="rId53"/>
    </p:embeddedFont>
    <p:embeddedFont>
      <p:font typeface="Overpass"/>
      <p:regular r:id="rId54"/>
      <p:bold r:id="rId55"/>
      <p:italic r:id="rId56"/>
      <p:boldItalic r:id="rId57"/>
    </p:embeddedFont>
    <p:embeddedFont>
      <p:font typeface="Montserrat Light"/>
      <p:regular r:id="rId58"/>
      <p:bold r:id="rId59"/>
      <p:italic r:id="rId60"/>
      <p:boldItalic r:id="rId61"/>
    </p:embeddedFont>
    <p:embeddedFont>
      <p:font typeface="Overpass SemiBold"/>
      <p:regular r:id="rId62"/>
      <p:bold r:id="rId63"/>
      <p:italic r:id="rId64"/>
      <p:boldItalic r:id="rId65"/>
    </p:embeddedFont>
    <p:embeddedFont>
      <p:font typeface="Source Sans Pro"/>
      <p:regular r:id="rId66"/>
      <p:bold r:id="rId67"/>
      <p:italic r:id="rId68"/>
      <p:boldItalic r:id="rId69"/>
    </p:embeddedFont>
    <p:embeddedFont>
      <p:font typeface="Open Sans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53">
          <p15:clr>
            <a:srgbClr val="9AA0A6"/>
          </p15:clr>
        </p15:guide>
        <p15:guide id="2" orient="horz" pos="504">
          <p15:clr>
            <a:srgbClr val="9AA0A6"/>
          </p15:clr>
        </p15:guide>
        <p15:guide id="3" orient="horz" pos="1396">
          <p15:clr>
            <a:srgbClr val="9AA0A6"/>
          </p15:clr>
        </p15:guide>
        <p15:guide id="4" pos="5407">
          <p15:clr>
            <a:srgbClr val="9AA0A6"/>
          </p15:clr>
        </p15:guide>
        <p15:guide id="5" orient="horz" pos="2960">
          <p15:clr>
            <a:srgbClr val="9AA0A6"/>
          </p15:clr>
        </p15:guide>
        <p15:guide id="6" orient="horz" pos="2570">
          <p15:clr>
            <a:srgbClr val="9AA0A6"/>
          </p15:clr>
        </p15:guide>
        <p15:guide id="7" orient="horz" pos="199">
          <p15:clr>
            <a:srgbClr val="9AA0A6"/>
          </p15:clr>
        </p15:guide>
        <p15:guide id="8" pos="3215">
          <p15:clr>
            <a:srgbClr val="9AA0A6"/>
          </p15:clr>
        </p15:guide>
        <p15:guide id="9" pos="4400">
          <p15:clr>
            <a:srgbClr val="9AA0A6"/>
          </p15:clr>
        </p15:guide>
        <p15:guide id="10" pos="4466">
          <p15:clr>
            <a:srgbClr val="9AA0A6"/>
          </p15:clr>
        </p15:guide>
        <p15:guide id="11" orient="horz" pos="936">
          <p15:clr>
            <a:srgbClr val="9AA0A6"/>
          </p15:clr>
        </p15:guide>
        <p15:guide id="12" pos="3298">
          <p15:clr>
            <a:srgbClr val="9AA0A6"/>
          </p15:clr>
        </p15:guide>
        <p15:guide id="13" orient="horz" pos="72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Chrissy Morreale"/>
  <p:cmAuthor clrIdx="1" id="1" initials="" lastIdx="2" name="Galina Dyankova"/>
  <p:cmAuthor clrIdx="2" id="2" initials="" lastIdx="1" name="Tucker Warner"/>
  <p:cmAuthor clrIdx="3" id="3" initials="" lastIdx="2" name="David Lee"/>
  <p:cmAuthor clrIdx="4" id="4" initials="" lastIdx="1" name="Chris Zhu"/>
  <p:cmAuthor clrIdx="5" id="5" initials="" lastIdx="1" name="Brian Moreau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53"/>
        <p:guide pos="504" orient="horz"/>
        <p:guide pos="1396" orient="horz"/>
        <p:guide pos="5407"/>
        <p:guide pos="2960" orient="horz"/>
        <p:guide pos="2570" orient="horz"/>
        <p:guide pos="199" orient="horz"/>
        <p:guide pos="3215"/>
        <p:guide pos="4400"/>
        <p:guide pos="4466"/>
        <p:guide pos="936" orient="horz"/>
        <p:guide pos="3298"/>
        <p:guide pos="7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MontserratSemiBold-regular.fntdata"/><Relationship Id="rId41" Type="http://schemas.openxmlformats.org/officeDocument/2006/relationships/slide" Target="slides/slide35.xml"/><Relationship Id="rId44" Type="http://schemas.openxmlformats.org/officeDocument/2006/relationships/font" Target="fonts/MontserratSemiBold-italic.fntdata"/><Relationship Id="rId43" Type="http://schemas.openxmlformats.org/officeDocument/2006/relationships/font" Target="fonts/MontserratSemiBold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Montserrat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OpenSans-boldItalic.fntdata"/><Relationship Id="rId72" Type="http://schemas.openxmlformats.org/officeDocument/2006/relationships/font" Target="fonts/OpenSans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OpenSans-bold.fntdata"/><Relationship Id="rId70" Type="http://schemas.openxmlformats.org/officeDocument/2006/relationships/font" Target="fonts/OpenSans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verpassSemiBold-regular.fntdata"/><Relationship Id="rId61" Type="http://schemas.openxmlformats.org/officeDocument/2006/relationships/font" Target="fonts/MontserratLight-boldItalic.fntdata"/><Relationship Id="rId20" Type="http://schemas.openxmlformats.org/officeDocument/2006/relationships/slide" Target="slides/slide14.xml"/><Relationship Id="rId64" Type="http://schemas.openxmlformats.org/officeDocument/2006/relationships/font" Target="fonts/OverpassSemiBold-italic.fntdata"/><Relationship Id="rId63" Type="http://schemas.openxmlformats.org/officeDocument/2006/relationships/font" Target="fonts/OverpassSemiBold-bold.fntdata"/><Relationship Id="rId22" Type="http://schemas.openxmlformats.org/officeDocument/2006/relationships/slide" Target="slides/slide16.xml"/><Relationship Id="rId66" Type="http://schemas.openxmlformats.org/officeDocument/2006/relationships/font" Target="fonts/SourceSansPro-regular.fntdata"/><Relationship Id="rId21" Type="http://schemas.openxmlformats.org/officeDocument/2006/relationships/slide" Target="slides/slide15.xml"/><Relationship Id="rId65" Type="http://schemas.openxmlformats.org/officeDocument/2006/relationships/font" Target="fonts/OverpassSemiBold-boldItalic.fntdata"/><Relationship Id="rId24" Type="http://schemas.openxmlformats.org/officeDocument/2006/relationships/slide" Target="slides/slide18.xml"/><Relationship Id="rId68" Type="http://schemas.openxmlformats.org/officeDocument/2006/relationships/font" Target="fonts/SourceSansPro-italic.fntdata"/><Relationship Id="rId23" Type="http://schemas.openxmlformats.org/officeDocument/2006/relationships/slide" Target="slides/slide17.xml"/><Relationship Id="rId67" Type="http://schemas.openxmlformats.org/officeDocument/2006/relationships/font" Target="fonts/SourceSansPro-bold.fntdata"/><Relationship Id="rId60" Type="http://schemas.openxmlformats.org/officeDocument/2006/relationships/font" Target="fonts/MontserratLight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SourceSansPr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Medium-bold.fntdata"/><Relationship Id="rId50" Type="http://schemas.openxmlformats.org/officeDocument/2006/relationships/font" Target="fonts/MontserratMedium-regular.fntdata"/><Relationship Id="rId53" Type="http://schemas.openxmlformats.org/officeDocument/2006/relationships/font" Target="fonts/MontserratMedium-boldItalic.fntdata"/><Relationship Id="rId52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55" Type="http://schemas.openxmlformats.org/officeDocument/2006/relationships/font" Target="fonts/Overpass-bold.fntdata"/><Relationship Id="rId10" Type="http://schemas.openxmlformats.org/officeDocument/2006/relationships/slide" Target="slides/slide4.xml"/><Relationship Id="rId54" Type="http://schemas.openxmlformats.org/officeDocument/2006/relationships/font" Target="fonts/Overpass-regular.fntdata"/><Relationship Id="rId13" Type="http://schemas.openxmlformats.org/officeDocument/2006/relationships/slide" Target="slides/slide7.xml"/><Relationship Id="rId57" Type="http://schemas.openxmlformats.org/officeDocument/2006/relationships/font" Target="fonts/Overpass-boldItalic.fntdata"/><Relationship Id="rId12" Type="http://schemas.openxmlformats.org/officeDocument/2006/relationships/slide" Target="slides/slide6.xml"/><Relationship Id="rId56" Type="http://schemas.openxmlformats.org/officeDocument/2006/relationships/font" Target="fonts/Overpass-italic.fntdata"/><Relationship Id="rId15" Type="http://schemas.openxmlformats.org/officeDocument/2006/relationships/slide" Target="slides/slide9.xml"/><Relationship Id="rId59" Type="http://schemas.openxmlformats.org/officeDocument/2006/relationships/font" Target="fonts/MontserratLight-bold.fntdata"/><Relationship Id="rId14" Type="http://schemas.openxmlformats.org/officeDocument/2006/relationships/slide" Target="slides/slide8.xml"/><Relationship Id="rId58" Type="http://schemas.openxmlformats.org/officeDocument/2006/relationships/font" Target="fonts/MontserratLight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8-23T14:21:26.563">
    <p:pos x="6000" y="0"/>
    <p:text>@chris@primary.health @galia.dyankova@primary.health Design review and formatting is complete.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8-22T19:38:44.011">
    <p:pos x="6000" y="0"/>
    <p:text>@chris@primary.health would you like an introduction slide before this? Also, what is the title of this timeline / infographic?
_Assigned to Chris Zhu_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2-08-22T20:00:06.159">
    <p:pos x="1565" y="1793"/>
    <p:text>@chris@primary.health Just added the # of vaccines and tests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1" dt="2022-08-22T21:03:14.732">
    <p:pos x="295" y="702"/>
    <p:text>consider re-wording.. will add some options in notes @andrew@primary.health
_Reassigned to Andrew Kobylinski_</p:text>
  </p:cm>
  <p:cm authorId="3" idx="1" dt="2022-08-22T21:03:14.732">
    <p:pos x="295" y="702"/>
    <p:text>Suggest usage of the phrase diagnostic stewardship to match the previous slide or just diagnostics in place of the word stewardship</p:text>
  </p:cm>
  <p:cm authorId="0" idx="3" dt="2022-08-22T21:22:51.340">
    <p:pos x="6000" y="0"/>
    <p:text>Slide title is a bit long from a design perspective, consider adding in the "K-12 COVID-19 testing" language to the next slide?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2-08-23T14:18:32.305">
    <p:pos x="6000" y="0"/>
    <p:text>@chris@primary.health The rest of the slides like this are complete sentences. Maybe consider starting this sentencewith. "How we work" instead of "working". It just needs a final edit to make it a complete.</p:text>
  </p:cm>
  <p:cm authorId="4" idx="1" dt="2022-08-23T14:18:32.305">
    <p:pos x="6000" y="0"/>
    <p:text>Makes sense!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5" idx="1" dt="2022-08-20T16:21:14.474">
    <p:pos x="353" y="941"/>
    <p:text>i would elaborate here. We all understand the meaning off this internally but its fairly new terminology in the lab/dx space (especially speaking to other commercial teams)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2-08-22T20:30:10.585">
    <p:pos x="353" y="198"/>
    <p:text>@chris@primary.health seems all of these are schools related. We have some great quotes from renegade.io and other partners. 
Perhaps you can also use the logo wall to show a variety of communities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3" idx="2" dt="2022-08-22T21:12:00.639">
    <p:pos x="3297" y="504"/>
    <p:text>Worth mentioning multiplex tests or tests for additional diseases/conditions that are coming/becoming more common? Also, any integrations with lab cos worth highlighting?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None/>
              <a:defRPr b="0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None/>
              <a:defRPr b="0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None/>
              <a:defRPr b="0" i="0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rPr lang="en-US"/>
              <a:t>Not an academic. Share learnings, experience, rather than give recommendations for this community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/>
          </a:p>
        </p:txBody>
      </p:sp>
      <p:sp>
        <p:nvSpPr>
          <p:cNvPr id="130" name="Google Shape;130;p1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4699f8f7bd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14699f8f7b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9" name="Google Shape;419;g14699f8f7bd_0_27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4699f8f7bd_0_3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14699f8f7bd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g14699f8f7bd_0_398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44cdf516e9_0_6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144cdf516e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5" name="Google Shape;465;g144cdf516e9_0_63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44cdf516e9_0_22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144cdf516e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9" name="Google Shape;479;g144cdf516e9_0_225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44cdf516e9_0_23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144cdf516e9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0" name="Google Shape;490;g144cdf516e9_0_23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4699f8f7bd_0_5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14699f8f7b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4" name="Google Shape;504;g14699f8f7bd_0_5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44cdf516e9_0_24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144cdf516e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rPr lang="en-US"/>
              <a:t>Need a text message example</a:t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2" name="Google Shape;522;g144cdf516e9_0_247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468a1148f1_2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1468a1148f1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2" name="Google Shape;532;g1468a1148f1_2_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49ff2bddf9_0_12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149ff2bddf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7" name="Google Shape;547;g149ff2bddf9_0_123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49ff2bddf9_0_101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149ff2bddf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7" name="Google Shape;557;g149ff2bddf9_0_10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4699f8f7bd_2_9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14699f8f7bd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" name="Google Shape;144;g14699f8f7bd_2_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49ff2bddf9_0_142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149ff2bddf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rPr lang="en-US"/>
              <a:t>Need a text message example</a:t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7" name="Google Shape;567;g149ff2bddf9_0_14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49ff2bddf9_0_17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149ff2bddf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rPr lang="en-US"/>
              <a:t>Need a text message example</a:t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7" name="Google Shape;577;g149ff2bddf9_0_17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4a032c7219_2_448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14a032c7219_2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8" name="Google Shape;588;g14a032c7219_2_448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49ff2bddf9_0_7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149ff2bddf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8" name="Google Shape;598;g149ff2bddf9_0_7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49ff2bddf9_0_7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149ff2bddf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4" name="Google Shape;604;g149ff2bddf9_0_7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4699f8f7bd_0_539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14699f8f7bd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1" name="Google Shape;611;g14699f8f7bd_0_53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4a032c7219_2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4a032c7219_2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Attribution: Person icons created by Freepik - Flaticon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&lt;a href="https://www.flaticon.com/free-icons/signature" title="signature icons"&gt;Signature icons created by IconBaandar - Flaticon&lt;/a&gt;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&lt;a href="https://www.flaticon.com/free-icons/instructions" title="instructions icons"&gt;Instructions icons created by Vitaly Gorbachev - Flaticon&lt;/a&gt;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&lt;a href="https://www.flaticon.com/free-icons/customer-support" title="customer support icons"&gt;Customer support icons created by amonrat rungreangfangsai - Flaticon&lt;/a&gt;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&lt;a href="https://www.flaticon.com/free-icons/machine-learning" title="machine learning icons"&gt;Machine learning icons created by Parzival’ 1997 - Flaticon&lt;/a&gt;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&lt;a href="https://www.flaticon.com/free-icons/doctor" title="doctor icons"&gt;Doctor icons created by LAFS - Flaticon&lt;/a&gt;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&lt;a href="https://www.flaticon.com/free-icons/prescription" title="prescription icons"&gt;Prescription icons created by TravisAvery - Flaticon&lt;/a&gt;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&lt;a href="https://www.flaticon.com/free-icons/report" title="report icons"&gt;Report icons created by Freepik - Flaticon&lt;/a&gt;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4a032c7219_2_8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g14a032c7219_2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4a032c7219_2_9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14a032c7219_2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4a032c7219_2_7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14a032c7219_2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4699f8f7bd_2_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14699f8f7bd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5" name="Google Shape;155;g14699f8f7bd_2_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49ff2bddf9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149ff2bddf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4a032c7219_2_5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14a032c7219_2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4a032c7219_2_6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14a032c7219_2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49ff2bddf9_0_18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g149ff2bddf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1" name="Google Shape;721;g149ff2bddf9_0_183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4699f8f7bd_0_55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g14699f8f7bd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7" name="Google Shape;727;g14699f8f7bd_0_555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4699f8f7bd_2_301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g14699f8f7bd_2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4" name="Google Shape;734;g14699f8f7bd_2_30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a032c7219_2_31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4a032c7219_2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1" name="Google Shape;161;g14a032c7219_2_317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4a032c7219_2_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4a032c721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4a032c7219_2_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5d1d915ea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145d1d915e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rPr lang="en-US"/>
              <a:t>1.5 M vaccines (covid, flu, monkeypox, polio)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rPr lang="en-US"/>
              <a:t>12M diagnostics (40 lab integrations + 15 antigen tests)</a:t>
            </a:r>
            <a:endParaRPr/>
          </a:p>
        </p:txBody>
      </p:sp>
      <p:sp>
        <p:nvSpPr>
          <p:cNvPr id="274" name="Google Shape;274;g145d1d915ea_0_25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699f8f7bd_0_18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4699f8f7bd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4699f8f7bd_0_18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44cdf516e9_0_21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144cdf516e9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5" name="Google Shape;405;g144cdf516e9_0_217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49ff2bddf9_0_1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149ff2bddf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urce Sans Pro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2" name="Google Shape;412;g149ff2bddf9_0_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Source Sans Pro"/>
              <a:buNone/>
            </a:pPr>
            <a:fld id="{00000000-1234-1234-1234-123412341234}" type="slidenum">
              <a:rPr b="0" i="0"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 Blue" type="blank">
  <p:cSld name="BLANK">
    <p:bg>
      <p:bgPr>
        <a:solidFill>
          <a:srgbClr val="09163A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9163A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White">
  <p:cSld name="Default Whit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" id="82" name="Google Shape;8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0986" y="4879134"/>
            <a:ext cx="695261" cy="14910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 txBox="1"/>
          <p:nvPr/>
        </p:nvSpPr>
        <p:spPr>
          <a:xfrm>
            <a:off x="1330621" y="4895980"/>
            <a:ext cx="22080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500"/>
              <a:buFont typeface="Montserrat"/>
              <a:buNone/>
            </a:pPr>
            <a:r>
              <a:rPr b="0" i="0" lang="en-US" sz="5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Primary Confidential | 2022</a:t>
            </a:r>
            <a:endParaRPr sz="5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>
  <p:cSld name="Divider Blue">
    <p:bg>
      <p:bgPr>
        <a:solidFill>
          <a:srgbClr val="1024F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/>
        </p:nvSpPr>
        <p:spPr>
          <a:xfrm>
            <a:off x="8469124" y="4872903"/>
            <a:ext cx="279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Montserrat"/>
              <a:buNone/>
            </a:pPr>
            <a:fld id="{00000000-1234-1234-1234-123412341234}" type="slidenum"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b="0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500"/>
          </a:p>
        </p:txBody>
      </p:sp>
      <p:sp>
        <p:nvSpPr>
          <p:cNvPr id="86" name="Google Shape;86;p12"/>
          <p:cNvSpPr txBox="1"/>
          <p:nvPr/>
        </p:nvSpPr>
        <p:spPr>
          <a:xfrm>
            <a:off x="1330621" y="4895980"/>
            <a:ext cx="22080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ontserrat"/>
              <a:buNone/>
            </a:pPr>
            <a:r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Primary Confidential | 2022</a:t>
            </a:r>
            <a:endParaRPr sz="500"/>
          </a:p>
        </p:txBody>
      </p:sp>
      <p:pic>
        <p:nvPicPr>
          <p:cNvPr descr="A picture containing text, clipart&#10;&#10;Description automatically generated" id="87" name="Google Shape;8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0986" y="4879134"/>
            <a:ext cx="695261" cy="14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2"/>
          <p:cNvPicPr preferRelativeResize="0"/>
          <p:nvPr/>
        </p:nvPicPr>
        <p:blipFill rotWithShape="1">
          <a:blip r:embed="rId3">
            <a:alphaModFix/>
          </a:blip>
          <a:srcRect b="56409" l="21556" r="0" t="0"/>
          <a:stretch/>
        </p:blipFill>
        <p:spPr>
          <a:xfrm>
            <a:off x="3807185" y="647551"/>
            <a:ext cx="4588477" cy="568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4734" y="3081382"/>
            <a:ext cx="9331034" cy="181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2875" y="1392366"/>
            <a:ext cx="1286175" cy="52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ue">
  <p:cSld name="Title Slide Blu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189237"/>
            <a:ext cx="9144003" cy="95547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>
            <p:ph type="title"/>
          </p:nvPr>
        </p:nvSpPr>
        <p:spPr>
          <a:xfrm>
            <a:off x="560986" y="315336"/>
            <a:ext cx="7151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3200"/>
              <a:buFont typeface="Montserrat"/>
              <a:buNone/>
              <a:defRPr b="1" i="0" sz="32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94" name="Google Shape;94;p13"/>
          <p:cNvSpPr txBox="1"/>
          <p:nvPr>
            <p:ph idx="1" type="body"/>
          </p:nvPr>
        </p:nvSpPr>
        <p:spPr>
          <a:xfrm>
            <a:off x="560986" y="904727"/>
            <a:ext cx="71514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1700"/>
              <a:buFont typeface="Montserrat Medium"/>
              <a:buNone/>
              <a:defRPr b="0" i="0" sz="1700" u="none" cap="none" strike="noStrike">
                <a:solidFill>
                  <a:srgbClr val="09163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2" type="body"/>
          </p:nvPr>
        </p:nvSpPr>
        <p:spPr>
          <a:xfrm>
            <a:off x="560986" y="1493968"/>
            <a:ext cx="7774800" cy="27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317500" lvl="0" marL="4572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9163A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6550" lvl="1" marL="9144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9163A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rgbClr val="09163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9163A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rgbClr val="09163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9163A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rgbClr val="09163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8469124" y="4872903"/>
            <a:ext cx="279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Montserrat"/>
              <a:buNone/>
            </a:pPr>
            <a:fld id="{00000000-1234-1234-1234-123412341234}" type="slidenum">
              <a:rPr b="0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b="1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500"/>
          </a:p>
        </p:txBody>
      </p:sp>
      <p:pic>
        <p:nvPicPr>
          <p:cNvPr descr="Logo&#10;&#10;Description automatically generated" id="97" name="Google Shape;9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986" y="4879134"/>
            <a:ext cx="695261" cy="14910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1330621" y="4895980"/>
            <a:ext cx="22080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500"/>
              <a:buFont typeface="Montserrat"/>
              <a:buNone/>
            </a:pPr>
            <a:r>
              <a:rPr b="0" i="0" lang="en-US" sz="5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Primary Confidential | 2022</a:t>
            </a:r>
            <a:endParaRPr sz="5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range">
  <p:cSld name="Title Slide Orang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8469124" y="4872903"/>
            <a:ext cx="279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Montserrat"/>
              <a:buNone/>
            </a:pPr>
            <a:fld id="{00000000-1234-1234-1234-123412341234}" type="slidenum">
              <a:rPr b="0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b="1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500"/>
          </a:p>
        </p:txBody>
      </p:sp>
      <p:pic>
        <p:nvPicPr>
          <p:cNvPr descr="Logo&#10;&#10;Description automatically generated"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0986" y="4879134"/>
            <a:ext cx="695261" cy="149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>
            <p:ph type="title"/>
          </p:nvPr>
        </p:nvSpPr>
        <p:spPr>
          <a:xfrm>
            <a:off x="560986" y="315336"/>
            <a:ext cx="7151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3200"/>
              <a:buFont typeface="Montserrat"/>
              <a:buNone/>
              <a:defRPr b="1" i="0" sz="32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560986" y="904727"/>
            <a:ext cx="71514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1700"/>
              <a:buFont typeface="Montserrat Medium"/>
              <a:buNone/>
              <a:defRPr b="0" i="0" sz="1700" u="none" cap="none" strike="noStrike">
                <a:solidFill>
                  <a:srgbClr val="09163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2" type="body"/>
          </p:nvPr>
        </p:nvSpPr>
        <p:spPr>
          <a:xfrm>
            <a:off x="560986" y="1493968"/>
            <a:ext cx="7774800" cy="27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317500" lvl="0" marL="4572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9163A"/>
              </a:buClr>
              <a:buSzPts val="1400"/>
              <a:buFont typeface="Montserrat"/>
              <a:buChar char="•"/>
              <a:defRPr b="0" i="0" sz="14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6550" lvl="1" marL="9144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9163A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rgbClr val="09163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9163A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rgbClr val="09163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9163A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rgbClr val="09163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4"/>
          <p:cNvSpPr txBox="1"/>
          <p:nvPr/>
        </p:nvSpPr>
        <p:spPr>
          <a:xfrm>
            <a:off x="1330621" y="4895980"/>
            <a:ext cx="22080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500"/>
              <a:buFont typeface="Montserrat"/>
              <a:buNone/>
            </a:pPr>
            <a:r>
              <a:rPr b="0" i="0" lang="en-US" sz="5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Primary Confidential | 2022</a:t>
            </a:r>
            <a:endParaRPr sz="5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Dark Blue" showMasterSp="0">
  <p:cSld name="Default Dark Blue">
    <p:bg>
      <p:bgPr>
        <a:solidFill>
          <a:srgbClr val="09163A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/>
        </p:nvSpPr>
        <p:spPr>
          <a:xfrm>
            <a:off x="8469124" y="4872903"/>
            <a:ext cx="279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Montserrat"/>
              <a:buNone/>
            </a:pPr>
            <a:fld id="{00000000-1234-1234-1234-123412341234}" type="slidenum"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b="1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500"/>
          </a:p>
        </p:txBody>
      </p:sp>
      <p:sp>
        <p:nvSpPr>
          <p:cNvPr id="108" name="Google Shape;108;p15"/>
          <p:cNvSpPr txBox="1"/>
          <p:nvPr/>
        </p:nvSpPr>
        <p:spPr>
          <a:xfrm>
            <a:off x="1330621" y="4895980"/>
            <a:ext cx="22080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ontserrat"/>
              <a:buNone/>
            </a:pPr>
            <a:r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Primary Confidential | 2022</a:t>
            </a:r>
            <a:endParaRPr sz="500"/>
          </a:p>
        </p:txBody>
      </p:sp>
      <p:pic>
        <p:nvPicPr>
          <p:cNvPr descr="A picture containing text, clipart&#10;&#10;Description automatically generated" id="109" name="Google Shape;10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0986" y="4879134"/>
            <a:ext cx="695261" cy="149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bg>
      <p:bgPr>
        <a:solidFill>
          <a:srgbClr val="09163A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/>
        </p:nvSpPr>
        <p:spPr>
          <a:xfrm>
            <a:off x="1330621" y="4895980"/>
            <a:ext cx="22080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ontserrat"/>
              <a:buNone/>
            </a:pPr>
            <a:r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Primary Confidential | 2022</a:t>
            </a:r>
            <a:endParaRPr sz="500"/>
          </a:p>
        </p:txBody>
      </p:sp>
      <p:sp>
        <p:nvSpPr>
          <p:cNvPr id="112" name="Google Shape;112;p16"/>
          <p:cNvSpPr txBox="1"/>
          <p:nvPr/>
        </p:nvSpPr>
        <p:spPr>
          <a:xfrm>
            <a:off x="8469124" y="4872903"/>
            <a:ext cx="279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Montserrat"/>
              <a:buNone/>
            </a:pPr>
            <a:fld id="{00000000-1234-1234-1234-123412341234}" type="slidenum"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b="1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500"/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4734" y="3081382"/>
            <a:ext cx="9331034" cy="1814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986" y="4879134"/>
            <a:ext cx="695261" cy="149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Dark Blue">
  <p:cSld name="Divider Dark Blue">
    <p:bg>
      <p:bgPr>
        <a:solidFill>
          <a:srgbClr val="09163A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/>
        </p:nvSpPr>
        <p:spPr>
          <a:xfrm>
            <a:off x="8469124" y="4872903"/>
            <a:ext cx="279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Montserrat"/>
              <a:buNone/>
            </a:pPr>
            <a:fld id="{00000000-1234-1234-1234-123412341234}" type="slidenum"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b="0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500"/>
          </a:p>
        </p:txBody>
      </p:sp>
      <p:sp>
        <p:nvSpPr>
          <p:cNvPr id="117" name="Google Shape;117;p17"/>
          <p:cNvSpPr txBox="1"/>
          <p:nvPr/>
        </p:nvSpPr>
        <p:spPr>
          <a:xfrm>
            <a:off x="1330621" y="4895980"/>
            <a:ext cx="22080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ontserrat"/>
              <a:buNone/>
            </a:pPr>
            <a:r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Primary Confidential | 2022</a:t>
            </a:r>
            <a:endParaRPr sz="500"/>
          </a:p>
        </p:txBody>
      </p:sp>
      <p:pic>
        <p:nvPicPr>
          <p:cNvPr descr="A picture containing text, clipart&#10;&#10;Description automatically generated"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0986" y="4879134"/>
            <a:ext cx="695261" cy="14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4734" y="3081382"/>
            <a:ext cx="9331034" cy="1814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 White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4491608" y="4905375"/>
            <a:ext cx="156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Orange">
  <p:cSld name="1_Divider Orange">
    <p:bg>
      <p:bgPr>
        <a:solidFill>
          <a:srgbClr val="F94D05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/>
        </p:nvSpPr>
        <p:spPr>
          <a:xfrm>
            <a:off x="8469124" y="4872903"/>
            <a:ext cx="279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Montserrat"/>
              <a:buNone/>
            </a:pPr>
            <a:fld id="{00000000-1234-1234-1234-123412341234}" type="slidenum"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b="0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500"/>
          </a:p>
        </p:txBody>
      </p:sp>
      <p:sp>
        <p:nvSpPr>
          <p:cNvPr id="15" name="Google Shape;15;p3"/>
          <p:cNvSpPr txBox="1"/>
          <p:nvPr/>
        </p:nvSpPr>
        <p:spPr>
          <a:xfrm>
            <a:off x="1330621" y="4895980"/>
            <a:ext cx="22080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ontserrat"/>
              <a:buNone/>
            </a:pPr>
            <a:r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Primary Confidential | 2022</a:t>
            </a:r>
            <a:endParaRPr sz="500"/>
          </a:p>
        </p:txBody>
      </p:sp>
      <p:pic>
        <p:nvPicPr>
          <p:cNvPr descr="A picture containing text, clipart&#10;&#10;Description automatically generated"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0986" y="4879134"/>
            <a:ext cx="695261" cy="149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vider Dark Blue">
  <p:cSld name="2_Divider Dark Blue">
    <p:bg>
      <p:bgPr>
        <a:solidFill>
          <a:srgbClr val="F2F2F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667500"/>
            <a:ext cx="9144003" cy="14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/>
        </p:nvSpPr>
        <p:spPr>
          <a:xfrm>
            <a:off x="8469124" y="4872903"/>
            <a:ext cx="279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Montserrat"/>
              <a:buNone/>
            </a:pPr>
            <a:fld id="{00000000-1234-1234-1234-123412341234}" type="slidenum"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b="0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500"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560986" y="1754707"/>
            <a:ext cx="3783600" cy="16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3300"/>
              <a:buFont typeface="Montserrat"/>
              <a:buNone/>
              <a:defRPr b="1" i="0" sz="33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pic>
        <p:nvPicPr>
          <p:cNvPr descr="Logo&#10;&#10;Description automatically generated" id="21" name="Google Shape;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986" y="4879134"/>
            <a:ext cx="695261" cy="14910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/>
        </p:nvSpPr>
        <p:spPr>
          <a:xfrm>
            <a:off x="1330621" y="4895980"/>
            <a:ext cx="22080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500"/>
              <a:buFont typeface="Montserrat"/>
              <a:buNone/>
            </a:pPr>
            <a:r>
              <a:rPr b="0" i="0" lang="en-US" sz="5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Primary Confidential | 2022</a:t>
            </a:r>
            <a:endParaRPr sz="5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llustration">
  <p:cSld name="Illustration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4692" y="874659"/>
            <a:ext cx="8742779" cy="385058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/>
        </p:nvSpPr>
        <p:spPr>
          <a:xfrm>
            <a:off x="8469124" y="4872903"/>
            <a:ext cx="279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Montserrat"/>
              <a:buNone/>
            </a:pPr>
            <a:fld id="{00000000-1234-1234-1234-123412341234}" type="slidenum">
              <a:rPr b="0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b="1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500"/>
          </a:p>
        </p:txBody>
      </p:sp>
      <p:pic>
        <p:nvPicPr>
          <p:cNvPr descr="Logo&#10;&#10;Description automatically generated" id="26" name="Google Shape;2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986" y="4879134"/>
            <a:ext cx="695261" cy="14910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/>
        </p:nvSpPr>
        <p:spPr>
          <a:xfrm>
            <a:off x="1330621" y="4895980"/>
            <a:ext cx="22080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500"/>
              <a:buFont typeface="Montserrat"/>
              <a:buNone/>
            </a:pPr>
            <a:r>
              <a:rPr b="0" i="0" lang="en-US" sz="5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Primary Confidential | 2022</a:t>
            </a:r>
            <a:endParaRPr sz="500"/>
          </a:p>
        </p:txBody>
      </p:sp>
      <p:pic>
        <p:nvPicPr>
          <p:cNvPr id="28" name="Google Shape;2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7769" y="1496426"/>
            <a:ext cx="1112784" cy="455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351612" y="957534"/>
            <a:ext cx="784462" cy="30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25911" y="265641"/>
            <a:ext cx="981947" cy="387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Orange">
  <p:cSld name="Divider Orange">
    <p:bg>
      <p:bgPr>
        <a:solidFill>
          <a:srgbClr val="F94D05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/>
        </p:nvSpPr>
        <p:spPr>
          <a:xfrm>
            <a:off x="8469124" y="4872903"/>
            <a:ext cx="279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Montserrat"/>
              <a:buNone/>
            </a:pPr>
            <a:fld id="{00000000-1234-1234-1234-123412341234}" type="slidenum"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b="0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500"/>
          </a:p>
        </p:txBody>
      </p:sp>
      <p:sp>
        <p:nvSpPr>
          <p:cNvPr id="33" name="Google Shape;33;p6"/>
          <p:cNvSpPr txBox="1"/>
          <p:nvPr/>
        </p:nvSpPr>
        <p:spPr>
          <a:xfrm>
            <a:off x="1330621" y="4895980"/>
            <a:ext cx="22080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Montserrat"/>
              <a:buNone/>
            </a:pPr>
            <a:r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Primary Confidential | 2022</a:t>
            </a:r>
            <a:endParaRPr sz="500"/>
          </a:p>
        </p:txBody>
      </p:sp>
      <p:pic>
        <p:nvPicPr>
          <p:cNvPr descr="A picture containing text, clipart&#10;&#10;Description automatically generated"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0986" y="4879134"/>
            <a:ext cx="695261" cy="14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b="46921" l="19646" r="0" t="0"/>
          <a:stretch/>
        </p:blipFill>
        <p:spPr>
          <a:xfrm>
            <a:off x="3695706" y="647551"/>
            <a:ext cx="4699955" cy="69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4734" y="3081382"/>
            <a:ext cx="9331034" cy="181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2875" y="1392366"/>
            <a:ext cx="1286175" cy="52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Copy Slide">
  <p:cSld name="Big Copy Slid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560986" y="1754707"/>
            <a:ext cx="3783600" cy="16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3300"/>
              <a:buFont typeface="Montserrat"/>
              <a:buNone/>
              <a:defRPr b="1" i="0" sz="33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pic>
        <p:nvPicPr>
          <p:cNvPr descr="Logo&#10;&#10;Description automatically generated" id="40" name="Google Shape;4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0986" y="4879134"/>
            <a:ext cx="695261" cy="14910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/>
          <p:nvPr/>
        </p:nvSpPr>
        <p:spPr>
          <a:xfrm>
            <a:off x="1330621" y="4895980"/>
            <a:ext cx="22080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500"/>
              <a:buFont typeface="Montserrat"/>
              <a:buNone/>
            </a:pPr>
            <a:r>
              <a:rPr b="0" i="0" lang="en-US" sz="5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Primary Confidential | 2022</a:t>
            </a:r>
            <a:endParaRPr sz="5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Dark Blue">
  <p:cSld name="1_Divider Dark Blue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189237"/>
            <a:ext cx="9144003" cy="95547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/>
        </p:nvSpPr>
        <p:spPr>
          <a:xfrm>
            <a:off x="8469124" y="4872903"/>
            <a:ext cx="279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Montserrat"/>
              <a:buNone/>
            </a:pPr>
            <a:fld id="{00000000-1234-1234-1234-123412341234}" type="slidenum"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b="0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500"/>
          </a:p>
        </p:txBody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560930" y="2571750"/>
            <a:ext cx="16704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560930" y="1521079"/>
            <a:ext cx="16704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560930" y="1776875"/>
            <a:ext cx="16704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b="0" i="1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b="0" i="1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b="0" i="1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b="0" i="1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b="0" i="1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3" type="body"/>
          </p:nvPr>
        </p:nvSpPr>
        <p:spPr>
          <a:xfrm>
            <a:off x="2964238" y="1234716"/>
            <a:ext cx="5527800" cy="27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8"/>
          <p:cNvSpPr txBox="1"/>
          <p:nvPr/>
        </p:nvSpPr>
        <p:spPr>
          <a:xfrm>
            <a:off x="8469124" y="4872903"/>
            <a:ext cx="279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Montserrat"/>
              <a:buNone/>
            </a:pPr>
            <a:fld id="{00000000-1234-1234-1234-123412341234}" type="slidenum">
              <a:rPr b="0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b="1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500"/>
          </a:p>
        </p:txBody>
      </p:sp>
      <p:pic>
        <p:nvPicPr>
          <p:cNvPr descr="Logo&#10;&#10;Description automatically generated" id="50" name="Google Shape;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986" y="4879134"/>
            <a:ext cx="695261" cy="14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9033" y="251404"/>
            <a:ext cx="564020" cy="22372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/>
        </p:nvSpPr>
        <p:spPr>
          <a:xfrm>
            <a:off x="1330621" y="4895980"/>
            <a:ext cx="22080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500"/>
              <a:buFont typeface="Montserrat"/>
              <a:buNone/>
            </a:pPr>
            <a:r>
              <a:rPr b="0" i="0" lang="en-US" sz="5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Primary Confidential | 2022</a:t>
            </a:r>
            <a:endParaRPr sz="500"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063422" y="459515"/>
            <a:ext cx="843779" cy="345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Divider Dark Blue">
  <p:cSld name="10_Divider Dark Blue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189237"/>
            <a:ext cx="9144003" cy="95547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/>
        </p:nvSpPr>
        <p:spPr>
          <a:xfrm>
            <a:off x="8469124" y="4872903"/>
            <a:ext cx="279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Montserrat"/>
              <a:buNone/>
            </a:pPr>
            <a:fld id="{00000000-1234-1234-1234-123412341234}" type="slidenum"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b="0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500"/>
          </a:p>
        </p:txBody>
      </p:sp>
      <p:sp>
        <p:nvSpPr>
          <p:cNvPr id="57" name="Google Shape;57;p9"/>
          <p:cNvSpPr txBox="1"/>
          <p:nvPr>
            <p:ph type="title"/>
          </p:nvPr>
        </p:nvSpPr>
        <p:spPr>
          <a:xfrm>
            <a:off x="560930" y="2571750"/>
            <a:ext cx="16704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560930" y="1521079"/>
            <a:ext cx="16704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560930" y="1776875"/>
            <a:ext cx="16704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b="0" i="1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b="0" i="1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b="0" i="1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b="0" i="1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b="0" i="1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3" type="body"/>
          </p:nvPr>
        </p:nvSpPr>
        <p:spPr>
          <a:xfrm>
            <a:off x="2964238" y="1234715"/>
            <a:ext cx="2643000" cy="27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4" type="body"/>
          </p:nvPr>
        </p:nvSpPr>
        <p:spPr>
          <a:xfrm>
            <a:off x="5848682" y="1234678"/>
            <a:ext cx="2643300" cy="27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9"/>
          <p:cNvSpPr txBox="1"/>
          <p:nvPr/>
        </p:nvSpPr>
        <p:spPr>
          <a:xfrm>
            <a:off x="8469124" y="4872903"/>
            <a:ext cx="279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Montserrat"/>
              <a:buNone/>
            </a:pPr>
            <a:fld id="{00000000-1234-1234-1234-123412341234}" type="slidenum">
              <a:rPr b="0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b="1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500"/>
          </a:p>
        </p:txBody>
      </p:sp>
      <p:pic>
        <p:nvPicPr>
          <p:cNvPr descr="Logo&#10;&#10;Description automatically generated" id="63" name="Google Shape;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986" y="4879134"/>
            <a:ext cx="695261" cy="14910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/>
        </p:nvSpPr>
        <p:spPr>
          <a:xfrm>
            <a:off x="1330621" y="4895980"/>
            <a:ext cx="22080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500"/>
              <a:buFont typeface="Montserrat"/>
              <a:buNone/>
            </a:pPr>
            <a:r>
              <a:rPr b="0" i="0" lang="en-US" sz="5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Primary Confidential | 2022</a:t>
            </a:r>
            <a:endParaRPr sz="500"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9033" y="251404"/>
            <a:ext cx="564020" cy="22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063422" y="459515"/>
            <a:ext cx="843779" cy="345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Divider Dark Blue">
  <p:cSld name="11_Divider Dark Blue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189237"/>
            <a:ext cx="9144003" cy="95547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/>
        </p:nvSpPr>
        <p:spPr>
          <a:xfrm>
            <a:off x="8469124" y="4872903"/>
            <a:ext cx="279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Montserrat"/>
              <a:buNone/>
            </a:pPr>
            <a:fld id="{00000000-1234-1234-1234-123412341234}" type="slidenum">
              <a:rPr b="0" i="0" lang="en-US" sz="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b="0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500"/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560930" y="2571750"/>
            <a:ext cx="16704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2000"/>
              <a:buFont typeface="Montserrat"/>
              <a:buNone/>
              <a:defRPr b="1" i="0" sz="20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560930" y="1521079"/>
            <a:ext cx="16704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b="1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2" type="body"/>
          </p:nvPr>
        </p:nvSpPr>
        <p:spPr>
          <a:xfrm>
            <a:off x="560930" y="1776875"/>
            <a:ext cx="16704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b="0" i="1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b="0" i="1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b="0" i="1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b="0" i="1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b="0" i="1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3" type="body"/>
          </p:nvPr>
        </p:nvSpPr>
        <p:spPr>
          <a:xfrm>
            <a:off x="2964238" y="1234715"/>
            <a:ext cx="1717500" cy="27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4" type="body"/>
          </p:nvPr>
        </p:nvSpPr>
        <p:spPr>
          <a:xfrm>
            <a:off x="6774498" y="1234678"/>
            <a:ext cx="1717500" cy="27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5" type="body"/>
          </p:nvPr>
        </p:nvSpPr>
        <p:spPr>
          <a:xfrm>
            <a:off x="4869368" y="1234678"/>
            <a:ext cx="1717500" cy="27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8469124" y="4872903"/>
            <a:ext cx="279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Montserrat"/>
              <a:buNone/>
            </a:pPr>
            <a:fld id="{00000000-1234-1234-1234-123412341234}" type="slidenum">
              <a:rPr b="0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b="1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500"/>
          </a:p>
        </p:txBody>
      </p:sp>
      <p:pic>
        <p:nvPicPr>
          <p:cNvPr descr="Logo&#10;&#10;Description automatically generated" id="77" name="Google Shape;7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986" y="4879134"/>
            <a:ext cx="695261" cy="14910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/>
        </p:nvSpPr>
        <p:spPr>
          <a:xfrm>
            <a:off x="1330621" y="4895980"/>
            <a:ext cx="22080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500"/>
              <a:buFont typeface="Montserrat"/>
              <a:buNone/>
            </a:pPr>
            <a:r>
              <a:rPr b="0" i="0" lang="en-US" sz="5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Primary Confidential | 2022</a:t>
            </a:r>
            <a:endParaRPr sz="500"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9033" y="251404"/>
            <a:ext cx="564020" cy="22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063422" y="459515"/>
            <a:ext cx="843779" cy="345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8469124" y="4872903"/>
            <a:ext cx="279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Montserrat"/>
              <a:buNone/>
            </a:pPr>
            <a:fld id="{00000000-1234-1234-1234-123412341234}" type="slidenum">
              <a:rPr b="0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r>
              <a:rPr b="1" i="0" lang="en-US" sz="5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5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28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42.png"/><Relationship Id="rId7" Type="http://schemas.openxmlformats.org/officeDocument/2006/relationships/image" Target="../media/image1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3.png"/><Relationship Id="rId4" Type="http://schemas.openxmlformats.org/officeDocument/2006/relationships/image" Target="../media/image138.jpg"/><Relationship Id="rId9" Type="http://schemas.openxmlformats.org/officeDocument/2006/relationships/image" Target="../media/image136.png"/><Relationship Id="rId5" Type="http://schemas.openxmlformats.org/officeDocument/2006/relationships/image" Target="../media/image125.png"/><Relationship Id="rId6" Type="http://schemas.openxmlformats.org/officeDocument/2006/relationships/image" Target="../media/image129.png"/><Relationship Id="rId7" Type="http://schemas.openxmlformats.org/officeDocument/2006/relationships/image" Target="../media/image137.png"/><Relationship Id="rId8" Type="http://schemas.openxmlformats.org/officeDocument/2006/relationships/image" Target="../media/image135.png"/><Relationship Id="rId11" Type="http://schemas.openxmlformats.org/officeDocument/2006/relationships/image" Target="../media/image3.png"/><Relationship Id="rId10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139.png"/><Relationship Id="rId6" Type="http://schemas.openxmlformats.org/officeDocument/2006/relationships/image" Target="../media/image147.png"/><Relationship Id="rId7" Type="http://schemas.openxmlformats.org/officeDocument/2006/relationships/image" Target="../media/image14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132.jpg"/><Relationship Id="rId6" Type="http://schemas.openxmlformats.org/officeDocument/2006/relationships/image" Target="../media/image13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6.png"/><Relationship Id="rId4" Type="http://schemas.openxmlformats.org/officeDocument/2006/relationships/image" Target="../media/image143.png"/><Relationship Id="rId5" Type="http://schemas.openxmlformats.org/officeDocument/2006/relationships/image" Target="../media/image1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49.jpg"/><Relationship Id="rId5" Type="http://schemas.openxmlformats.org/officeDocument/2006/relationships/image" Target="../media/image142.jpg"/><Relationship Id="rId6" Type="http://schemas.openxmlformats.org/officeDocument/2006/relationships/image" Target="../media/image152.jpg"/><Relationship Id="rId7" Type="http://schemas.openxmlformats.org/officeDocument/2006/relationships/image" Target="../media/image150.jpg"/><Relationship Id="rId8" Type="http://schemas.openxmlformats.org/officeDocument/2006/relationships/image" Target="../media/image144.jpg"/><Relationship Id="rId11" Type="http://schemas.openxmlformats.org/officeDocument/2006/relationships/image" Target="../media/image158.jpg"/><Relationship Id="rId10" Type="http://schemas.openxmlformats.org/officeDocument/2006/relationships/image" Target="../media/image141.jpg"/><Relationship Id="rId13" Type="http://schemas.openxmlformats.org/officeDocument/2006/relationships/image" Target="../media/image155.jpg"/><Relationship Id="rId12" Type="http://schemas.openxmlformats.org/officeDocument/2006/relationships/image" Target="../media/image15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6.xml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15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1.png"/><Relationship Id="rId4" Type="http://schemas.openxmlformats.org/officeDocument/2006/relationships/image" Target="../media/image16.png"/><Relationship Id="rId9" Type="http://schemas.openxmlformats.org/officeDocument/2006/relationships/image" Target="../media/image163.png"/><Relationship Id="rId5" Type="http://schemas.openxmlformats.org/officeDocument/2006/relationships/image" Target="../media/image3.png"/><Relationship Id="rId6" Type="http://schemas.openxmlformats.org/officeDocument/2006/relationships/image" Target="../media/image170.png"/><Relationship Id="rId7" Type="http://schemas.openxmlformats.org/officeDocument/2006/relationships/image" Target="../media/image188.png"/><Relationship Id="rId8" Type="http://schemas.openxmlformats.org/officeDocument/2006/relationships/image" Target="../media/image17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16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1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1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7.xml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6.png"/><Relationship Id="rId4" Type="http://schemas.openxmlformats.org/officeDocument/2006/relationships/image" Target="../media/image16.png"/><Relationship Id="rId5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3.png"/><Relationship Id="rId4" Type="http://schemas.openxmlformats.org/officeDocument/2006/relationships/image" Target="../media/image164.png"/><Relationship Id="rId9" Type="http://schemas.openxmlformats.org/officeDocument/2006/relationships/image" Target="../media/image180.png"/><Relationship Id="rId5" Type="http://schemas.openxmlformats.org/officeDocument/2006/relationships/image" Target="../media/image169.png"/><Relationship Id="rId6" Type="http://schemas.openxmlformats.org/officeDocument/2006/relationships/image" Target="../media/image165.png"/><Relationship Id="rId7" Type="http://schemas.openxmlformats.org/officeDocument/2006/relationships/image" Target="../media/image168.png"/><Relationship Id="rId8" Type="http://schemas.openxmlformats.org/officeDocument/2006/relationships/image" Target="../media/image174.png"/><Relationship Id="rId11" Type="http://schemas.openxmlformats.org/officeDocument/2006/relationships/image" Target="../media/image179.png"/><Relationship Id="rId10" Type="http://schemas.openxmlformats.org/officeDocument/2006/relationships/image" Target="../media/image176.png"/><Relationship Id="rId12" Type="http://schemas.openxmlformats.org/officeDocument/2006/relationships/image" Target="../media/image17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1.png"/><Relationship Id="rId4" Type="http://schemas.openxmlformats.org/officeDocument/2006/relationships/image" Target="../media/image17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5.png"/><Relationship Id="rId4" Type="http://schemas.openxmlformats.org/officeDocument/2006/relationships/image" Target="../media/image17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2.png"/><Relationship Id="rId4" Type="http://schemas.openxmlformats.org/officeDocument/2006/relationships/image" Target="../media/image171.png"/><Relationship Id="rId5" Type="http://schemas.openxmlformats.org/officeDocument/2006/relationships/image" Target="../media/image18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5.png"/><Relationship Id="rId4" Type="http://schemas.openxmlformats.org/officeDocument/2006/relationships/image" Target="../media/image143.png"/><Relationship Id="rId5" Type="http://schemas.openxmlformats.org/officeDocument/2006/relationships/image" Target="../media/image146.png"/><Relationship Id="rId6" Type="http://schemas.openxmlformats.org/officeDocument/2006/relationships/image" Target="../media/image17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comments" Target="../comments/comment8.xml"/><Relationship Id="rId4" Type="http://schemas.openxmlformats.org/officeDocument/2006/relationships/image" Target="../media/image186.png"/><Relationship Id="rId5" Type="http://schemas.openxmlformats.org/officeDocument/2006/relationships/image" Target="../media/image17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7.png"/><Relationship Id="rId11" Type="http://schemas.openxmlformats.org/officeDocument/2006/relationships/image" Target="../media/image68.png"/><Relationship Id="rId10" Type="http://schemas.openxmlformats.org/officeDocument/2006/relationships/image" Target="../media/image25.png"/><Relationship Id="rId21" Type="http://schemas.openxmlformats.org/officeDocument/2006/relationships/image" Target="../media/image44.png"/><Relationship Id="rId13" Type="http://schemas.openxmlformats.org/officeDocument/2006/relationships/image" Target="../media/image32.png"/><Relationship Id="rId12" Type="http://schemas.openxmlformats.org/officeDocument/2006/relationships/image" Target="../media/image41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5" Type="http://schemas.openxmlformats.org/officeDocument/2006/relationships/image" Target="../media/image31.png"/><Relationship Id="rId14" Type="http://schemas.openxmlformats.org/officeDocument/2006/relationships/image" Target="../media/image189.png"/><Relationship Id="rId17" Type="http://schemas.openxmlformats.org/officeDocument/2006/relationships/image" Target="../media/image46.png"/><Relationship Id="rId16" Type="http://schemas.openxmlformats.org/officeDocument/2006/relationships/image" Target="../media/image34.png"/><Relationship Id="rId5" Type="http://schemas.openxmlformats.org/officeDocument/2006/relationships/image" Target="../media/image30.png"/><Relationship Id="rId19" Type="http://schemas.openxmlformats.org/officeDocument/2006/relationships/image" Target="../media/image35.jpg"/><Relationship Id="rId6" Type="http://schemas.openxmlformats.org/officeDocument/2006/relationships/image" Target="../media/image110.png"/><Relationship Id="rId18" Type="http://schemas.openxmlformats.org/officeDocument/2006/relationships/image" Target="../media/image39.png"/><Relationship Id="rId7" Type="http://schemas.openxmlformats.org/officeDocument/2006/relationships/image" Target="../media/image51.jpg"/><Relationship Id="rId8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3.xml"/><Relationship Id="rId4" Type="http://schemas.openxmlformats.org/officeDocument/2006/relationships/image" Target="../media/image33.png"/><Relationship Id="rId9" Type="http://schemas.openxmlformats.org/officeDocument/2006/relationships/image" Target="../media/image42.png"/><Relationship Id="rId5" Type="http://schemas.openxmlformats.org/officeDocument/2006/relationships/image" Target="../media/image36.png"/><Relationship Id="rId6" Type="http://schemas.openxmlformats.org/officeDocument/2006/relationships/image" Target="../media/image45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40" Type="http://schemas.openxmlformats.org/officeDocument/2006/relationships/image" Target="../media/image89.png"/><Relationship Id="rId42" Type="http://schemas.openxmlformats.org/officeDocument/2006/relationships/image" Target="../media/image83.png"/><Relationship Id="rId41" Type="http://schemas.openxmlformats.org/officeDocument/2006/relationships/image" Target="../media/image103.png"/><Relationship Id="rId44" Type="http://schemas.openxmlformats.org/officeDocument/2006/relationships/image" Target="../media/image105.png"/><Relationship Id="rId43" Type="http://schemas.openxmlformats.org/officeDocument/2006/relationships/image" Target="../media/image78.png"/><Relationship Id="rId46" Type="http://schemas.openxmlformats.org/officeDocument/2006/relationships/image" Target="../media/image85.png"/><Relationship Id="rId45" Type="http://schemas.openxmlformats.org/officeDocument/2006/relationships/image" Target="../media/image84.png"/><Relationship Id="rId80" Type="http://schemas.openxmlformats.org/officeDocument/2006/relationships/image" Target="../media/image16.png"/><Relationship Id="rId81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Relationship Id="rId48" Type="http://schemas.openxmlformats.org/officeDocument/2006/relationships/image" Target="../media/image91.png"/><Relationship Id="rId47" Type="http://schemas.openxmlformats.org/officeDocument/2006/relationships/image" Target="../media/image97.png"/><Relationship Id="rId49" Type="http://schemas.openxmlformats.org/officeDocument/2006/relationships/image" Target="../media/image98.png"/><Relationship Id="rId5" Type="http://schemas.openxmlformats.org/officeDocument/2006/relationships/image" Target="../media/image43.png"/><Relationship Id="rId6" Type="http://schemas.openxmlformats.org/officeDocument/2006/relationships/image" Target="../media/image47.png"/><Relationship Id="rId7" Type="http://schemas.openxmlformats.org/officeDocument/2006/relationships/image" Target="../media/image50.png"/><Relationship Id="rId8" Type="http://schemas.openxmlformats.org/officeDocument/2006/relationships/image" Target="../media/image49.png"/><Relationship Id="rId73" Type="http://schemas.openxmlformats.org/officeDocument/2006/relationships/image" Target="../media/image118.png"/><Relationship Id="rId72" Type="http://schemas.openxmlformats.org/officeDocument/2006/relationships/image" Target="../media/image127.png"/><Relationship Id="rId31" Type="http://schemas.openxmlformats.org/officeDocument/2006/relationships/image" Target="../media/image81.png"/><Relationship Id="rId75" Type="http://schemas.openxmlformats.org/officeDocument/2006/relationships/image" Target="../media/image130.png"/><Relationship Id="rId30" Type="http://schemas.openxmlformats.org/officeDocument/2006/relationships/image" Target="../media/image72.png"/><Relationship Id="rId74" Type="http://schemas.openxmlformats.org/officeDocument/2006/relationships/image" Target="../media/image126.png"/><Relationship Id="rId33" Type="http://schemas.openxmlformats.org/officeDocument/2006/relationships/image" Target="../media/image82.png"/><Relationship Id="rId77" Type="http://schemas.openxmlformats.org/officeDocument/2006/relationships/image" Target="../media/image123.png"/><Relationship Id="rId32" Type="http://schemas.openxmlformats.org/officeDocument/2006/relationships/image" Target="../media/image86.png"/><Relationship Id="rId76" Type="http://schemas.openxmlformats.org/officeDocument/2006/relationships/image" Target="../media/image116.png"/><Relationship Id="rId35" Type="http://schemas.openxmlformats.org/officeDocument/2006/relationships/image" Target="../media/image88.png"/><Relationship Id="rId79" Type="http://schemas.openxmlformats.org/officeDocument/2006/relationships/image" Target="../media/image121.png"/><Relationship Id="rId34" Type="http://schemas.openxmlformats.org/officeDocument/2006/relationships/image" Target="../media/image90.png"/><Relationship Id="rId78" Type="http://schemas.openxmlformats.org/officeDocument/2006/relationships/image" Target="../media/image122.png"/><Relationship Id="rId71" Type="http://schemas.openxmlformats.org/officeDocument/2006/relationships/image" Target="../media/image115.png"/><Relationship Id="rId70" Type="http://schemas.openxmlformats.org/officeDocument/2006/relationships/image" Target="../media/image114.png"/><Relationship Id="rId37" Type="http://schemas.openxmlformats.org/officeDocument/2006/relationships/image" Target="../media/image80.png"/><Relationship Id="rId36" Type="http://schemas.openxmlformats.org/officeDocument/2006/relationships/image" Target="../media/image77.png"/><Relationship Id="rId39" Type="http://schemas.openxmlformats.org/officeDocument/2006/relationships/image" Target="../media/image87.png"/><Relationship Id="rId38" Type="http://schemas.openxmlformats.org/officeDocument/2006/relationships/image" Target="../media/image79.png"/><Relationship Id="rId62" Type="http://schemas.openxmlformats.org/officeDocument/2006/relationships/image" Target="../media/image107.png"/><Relationship Id="rId61" Type="http://schemas.openxmlformats.org/officeDocument/2006/relationships/image" Target="../media/image101.png"/><Relationship Id="rId20" Type="http://schemas.openxmlformats.org/officeDocument/2006/relationships/image" Target="../media/image67.png"/><Relationship Id="rId64" Type="http://schemas.openxmlformats.org/officeDocument/2006/relationships/image" Target="../media/image109.png"/><Relationship Id="rId63" Type="http://schemas.openxmlformats.org/officeDocument/2006/relationships/image" Target="../media/image108.png"/><Relationship Id="rId22" Type="http://schemas.openxmlformats.org/officeDocument/2006/relationships/image" Target="../media/image61.png"/><Relationship Id="rId66" Type="http://schemas.openxmlformats.org/officeDocument/2006/relationships/image" Target="../media/image120.png"/><Relationship Id="rId21" Type="http://schemas.openxmlformats.org/officeDocument/2006/relationships/image" Target="../media/image59.png"/><Relationship Id="rId65" Type="http://schemas.openxmlformats.org/officeDocument/2006/relationships/image" Target="../media/image117.png"/><Relationship Id="rId24" Type="http://schemas.openxmlformats.org/officeDocument/2006/relationships/image" Target="../media/image76.png"/><Relationship Id="rId68" Type="http://schemas.openxmlformats.org/officeDocument/2006/relationships/image" Target="../media/image119.png"/><Relationship Id="rId23" Type="http://schemas.openxmlformats.org/officeDocument/2006/relationships/image" Target="../media/image71.png"/><Relationship Id="rId67" Type="http://schemas.openxmlformats.org/officeDocument/2006/relationships/image" Target="../media/image113.png"/><Relationship Id="rId60" Type="http://schemas.openxmlformats.org/officeDocument/2006/relationships/image" Target="../media/image102.png"/><Relationship Id="rId26" Type="http://schemas.openxmlformats.org/officeDocument/2006/relationships/image" Target="../media/image75.png"/><Relationship Id="rId25" Type="http://schemas.openxmlformats.org/officeDocument/2006/relationships/image" Target="../media/image70.png"/><Relationship Id="rId69" Type="http://schemas.openxmlformats.org/officeDocument/2006/relationships/image" Target="../media/image112.png"/><Relationship Id="rId28" Type="http://schemas.openxmlformats.org/officeDocument/2006/relationships/image" Target="../media/image73.png"/><Relationship Id="rId27" Type="http://schemas.openxmlformats.org/officeDocument/2006/relationships/image" Target="../media/image74.png"/><Relationship Id="rId29" Type="http://schemas.openxmlformats.org/officeDocument/2006/relationships/image" Target="../media/image66.png"/><Relationship Id="rId51" Type="http://schemas.openxmlformats.org/officeDocument/2006/relationships/image" Target="../media/image99.png"/><Relationship Id="rId50" Type="http://schemas.openxmlformats.org/officeDocument/2006/relationships/image" Target="../media/image95.png"/><Relationship Id="rId53" Type="http://schemas.openxmlformats.org/officeDocument/2006/relationships/image" Target="../media/image92.png"/><Relationship Id="rId52" Type="http://schemas.openxmlformats.org/officeDocument/2006/relationships/image" Target="../media/image93.png"/><Relationship Id="rId11" Type="http://schemas.openxmlformats.org/officeDocument/2006/relationships/image" Target="../media/image69.png"/><Relationship Id="rId55" Type="http://schemas.openxmlformats.org/officeDocument/2006/relationships/image" Target="../media/image100.png"/><Relationship Id="rId10" Type="http://schemas.openxmlformats.org/officeDocument/2006/relationships/image" Target="../media/image53.png"/><Relationship Id="rId54" Type="http://schemas.openxmlformats.org/officeDocument/2006/relationships/image" Target="../media/image94.png"/><Relationship Id="rId13" Type="http://schemas.openxmlformats.org/officeDocument/2006/relationships/image" Target="../media/image55.gif"/><Relationship Id="rId57" Type="http://schemas.openxmlformats.org/officeDocument/2006/relationships/image" Target="../media/image96.png"/><Relationship Id="rId12" Type="http://schemas.openxmlformats.org/officeDocument/2006/relationships/image" Target="../media/image62.png"/><Relationship Id="rId56" Type="http://schemas.openxmlformats.org/officeDocument/2006/relationships/image" Target="../media/image106.png"/><Relationship Id="rId15" Type="http://schemas.openxmlformats.org/officeDocument/2006/relationships/image" Target="../media/image54.png"/><Relationship Id="rId59" Type="http://schemas.openxmlformats.org/officeDocument/2006/relationships/image" Target="../media/image104.png"/><Relationship Id="rId14" Type="http://schemas.openxmlformats.org/officeDocument/2006/relationships/image" Target="../media/image57.png"/><Relationship Id="rId58" Type="http://schemas.openxmlformats.org/officeDocument/2006/relationships/image" Target="../media/image111.png"/><Relationship Id="rId17" Type="http://schemas.openxmlformats.org/officeDocument/2006/relationships/image" Target="../media/image64.png"/><Relationship Id="rId16" Type="http://schemas.openxmlformats.org/officeDocument/2006/relationships/image" Target="../media/image60.png"/><Relationship Id="rId19" Type="http://schemas.openxmlformats.org/officeDocument/2006/relationships/image" Target="../media/image65.png"/><Relationship Id="rId18" Type="http://schemas.openxmlformats.org/officeDocument/2006/relationships/image" Target="../media/image6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4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163A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560986" y="4863446"/>
            <a:ext cx="14883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Montserrat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Primary 2022- All Rights Reserved.</a:t>
            </a:r>
            <a:endParaRPr sz="500"/>
          </a:p>
        </p:txBody>
      </p:sp>
      <p:pic>
        <p:nvPicPr>
          <p:cNvPr descr="A picture containing text, clipart&#10;&#10;Description automatically generated" id="133" name="Google Shape;13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35" y="537318"/>
            <a:ext cx="1563176" cy="33524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560975" y="1219928"/>
            <a:ext cx="4380000" cy="22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Montserrat"/>
              <a:buNone/>
            </a:pPr>
            <a:r>
              <a:rPr b="1" lang="en-US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Lessons Learned after 10 Million Diagnostics</a:t>
            </a:r>
            <a:endParaRPr sz="4200"/>
          </a:p>
        </p:txBody>
      </p:sp>
      <p:sp>
        <p:nvSpPr>
          <p:cNvPr id="135" name="Google Shape;135;p21"/>
          <p:cNvSpPr txBox="1"/>
          <p:nvPr/>
        </p:nvSpPr>
        <p:spPr>
          <a:xfrm>
            <a:off x="560977" y="4205300"/>
            <a:ext cx="4791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None/>
            </a:pPr>
            <a:r>
              <a:rPr lang="en-U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Chris Zhu</a:t>
            </a:r>
            <a:r>
              <a:rPr b="0" i="0" lang="en-US" sz="1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| </a:t>
            </a:r>
            <a:r>
              <a:rPr lang="en-U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CTO &amp; Cofounder @ Primary.Health</a:t>
            </a:r>
            <a:endParaRPr sz="500"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3687124" y="1350404"/>
            <a:ext cx="1541764" cy="622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6">
            <a:alphaModFix amt="10000"/>
          </a:blip>
          <a:srcRect b="0" l="0" r="0" t="0"/>
          <a:stretch/>
        </p:blipFill>
        <p:spPr>
          <a:xfrm>
            <a:off x="5045057" y="2699859"/>
            <a:ext cx="782305" cy="31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1894" y="1482544"/>
            <a:ext cx="3201270" cy="310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8735" y="610988"/>
            <a:ext cx="1071291" cy="43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02711" y="2268778"/>
            <a:ext cx="1487784" cy="605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30"/>
          <p:cNvGrpSpPr/>
          <p:nvPr/>
        </p:nvGrpSpPr>
        <p:grpSpPr>
          <a:xfrm>
            <a:off x="1567416" y="2802472"/>
            <a:ext cx="1702220" cy="654791"/>
            <a:chOff x="1495574" y="8476810"/>
            <a:chExt cx="3460500" cy="1746109"/>
          </a:xfrm>
        </p:grpSpPr>
        <p:sp>
          <p:nvSpPr>
            <p:cNvPr id="422" name="Google Shape;422;p30"/>
            <p:cNvSpPr txBox="1"/>
            <p:nvPr/>
          </p:nvSpPr>
          <p:spPr>
            <a:xfrm>
              <a:off x="1495574" y="8476810"/>
              <a:ext cx="3460500" cy="13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50" lIns="25700" spcFirstLastPara="1" rIns="25700" wrap="square" tIns="1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163A"/>
                </a:buClr>
                <a:buSzPts val="1100"/>
                <a:buFont typeface="Montserrat"/>
                <a:buNone/>
              </a:pPr>
              <a:r>
                <a:rPr b="1" lang="en-US" sz="1500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&gt;8K</a:t>
              </a:r>
              <a:r>
                <a:rPr b="1" i="0" lang="en-US" sz="1500" u="none" cap="none" strike="noStrike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+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163A"/>
                </a:buClr>
                <a:buSzPts val="1100"/>
                <a:buFont typeface="Montserrat"/>
                <a:buNone/>
              </a:pPr>
              <a:r>
                <a:rPr lang="en-US" sz="1500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schools</a:t>
              </a:r>
              <a:endParaRPr b="0" i="0" sz="15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23" name="Google Shape;423;p30"/>
            <p:cNvSpPr txBox="1"/>
            <p:nvPr/>
          </p:nvSpPr>
          <p:spPr>
            <a:xfrm>
              <a:off x="1495574" y="9784319"/>
              <a:ext cx="34605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50" lIns="25700" spcFirstLastPara="1" rIns="25700" wrap="square" tIns="1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163A"/>
                </a:buClr>
                <a:buSzPts val="1100"/>
                <a:buFont typeface="Montserrat"/>
                <a:buNone/>
              </a:pPr>
              <a:r>
                <a:rPr lang="en-US" sz="900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 California</a:t>
              </a:r>
              <a:endParaRPr b="0" i="0" sz="9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24" name="Google Shape;424;p30"/>
          <p:cNvGrpSpPr/>
          <p:nvPr/>
        </p:nvGrpSpPr>
        <p:grpSpPr>
          <a:xfrm>
            <a:off x="5874358" y="2805247"/>
            <a:ext cx="1702220" cy="679803"/>
            <a:chOff x="1495574" y="8476810"/>
            <a:chExt cx="3460500" cy="1812809"/>
          </a:xfrm>
        </p:grpSpPr>
        <p:sp>
          <p:nvSpPr>
            <p:cNvPr id="425" name="Google Shape;425;p30"/>
            <p:cNvSpPr txBox="1"/>
            <p:nvPr/>
          </p:nvSpPr>
          <p:spPr>
            <a:xfrm>
              <a:off x="1495574" y="8476810"/>
              <a:ext cx="3460500" cy="16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50" lIns="25700" spcFirstLastPara="1" rIns="25700" wrap="square" tIns="1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163A"/>
                </a:buClr>
                <a:buSzPts val="1100"/>
                <a:buFont typeface="Montserrat"/>
                <a:buNone/>
              </a:pPr>
              <a:r>
                <a:rPr b="1" lang="en-US" sz="1500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2.5</a:t>
              </a:r>
              <a:r>
                <a:rPr b="1" lang="en-US" sz="1500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M+</a:t>
              </a:r>
              <a:endParaRPr b="1" sz="15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163A"/>
                </a:buClr>
                <a:buSzPts val="1100"/>
                <a:buFont typeface="Montserrat"/>
                <a:buNone/>
              </a:pPr>
              <a:r>
                <a:rPr lang="en-US" sz="1500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lives</a:t>
              </a:r>
              <a:endParaRPr sz="15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163A"/>
                </a:buClr>
                <a:buSzPts val="1100"/>
                <a:buFont typeface="Montserrat"/>
                <a:buNone/>
              </a:pPr>
              <a:r>
                <a:rPr lang="en-US" sz="900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 California</a:t>
              </a:r>
              <a:endParaRPr sz="9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26" name="Google Shape;426;p30"/>
            <p:cNvSpPr txBox="1"/>
            <p:nvPr/>
          </p:nvSpPr>
          <p:spPr>
            <a:xfrm>
              <a:off x="1495574" y="9645819"/>
              <a:ext cx="3460500" cy="6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50" lIns="25700" spcFirstLastPara="1" rIns="25700" wrap="square" tIns="1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163A"/>
                </a:buClr>
                <a:buSzPts val="1100"/>
                <a:buFont typeface="Montserrat"/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30"/>
          <p:cNvGrpSpPr/>
          <p:nvPr/>
        </p:nvGrpSpPr>
        <p:grpSpPr>
          <a:xfrm>
            <a:off x="3720890" y="2216562"/>
            <a:ext cx="1702220" cy="1382076"/>
            <a:chOff x="3950853" y="2292762"/>
            <a:chExt cx="1702220" cy="1382076"/>
          </a:xfrm>
        </p:grpSpPr>
        <p:grpSp>
          <p:nvGrpSpPr>
            <p:cNvPr id="428" name="Google Shape;428;p30"/>
            <p:cNvGrpSpPr/>
            <p:nvPr/>
          </p:nvGrpSpPr>
          <p:grpSpPr>
            <a:xfrm>
              <a:off x="3950853" y="2881447"/>
              <a:ext cx="1702220" cy="793391"/>
              <a:chOff x="1495574" y="8476810"/>
              <a:chExt cx="3460500" cy="2115709"/>
            </a:xfrm>
          </p:grpSpPr>
          <p:sp>
            <p:nvSpPr>
              <p:cNvPr id="429" name="Google Shape;429;p30"/>
              <p:cNvSpPr txBox="1"/>
              <p:nvPr/>
            </p:nvSpPr>
            <p:spPr>
              <a:xfrm>
                <a:off x="1495574" y="8476810"/>
                <a:ext cx="3460500" cy="130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850" lIns="25700" spcFirstLastPara="1" rIns="25700" wrap="square" tIns="128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9163A"/>
                  </a:buClr>
                  <a:buSzPts val="1100"/>
                  <a:buFont typeface="Montserrat"/>
                  <a:buNone/>
                </a:pPr>
                <a:r>
                  <a:rPr b="1" lang="en-US" sz="1500">
                    <a:solidFill>
                      <a:srgbClr val="09163A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5.5M+</a:t>
                </a:r>
                <a:r>
                  <a:rPr b="1" i="0" lang="en-US" sz="1500" u="none" cap="none" strike="noStrike">
                    <a:solidFill>
                      <a:srgbClr val="09163A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9163A"/>
                  </a:buClr>
                  <a:buSzPts val="1100"/>
                  <a:buFont typeface="Montserrat"/>
                  <a:buNone/>
                </a:pPr>
                <a:r>
                  <a:rPr b="0" i="0" lang="en-US" sz="1500" u="none" cap="none" strike="noStrike">
                    <a:solidFill>
                      <a:srgbClr val="09163A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of COVID-19</a:t>
                </a:r>
                <a:endParaRPr b="0" i="0" sz="1500" u="none" cap="none" strike="noStrike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0" name="Google Shape;430;p30"/>
              <p:cNvSpPr txBox="1"/>
              <p:nvPr/>
            </p:nvSpPr>
            <p:spPr>
              <a:xfrm>
                <a:off x="1495574" y="9784319"/>
                <a:ext cx="3460500" cy="80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850" lIns="25700" spcFirstLastPara="1" rIns="25700" wrap="square" tIns="128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9163A"/>
                  </a:buClr>
                  <a:buSzPts val="1100"/>
                  <a:buFont typeface="Montserrat"/>
                  <a:buNone/>
                </a:pPr>
                <a:r>
                  <a:rPr lang="en-US" sz="900">
                    <a:solidFill>
                      <a:srgbClr val="09163A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</a:t>
                </a:r>
                <a:r>
                  <a:rPr b="0" i="0" lang="en-US" sz="900" u="none" cap="none" strike="noStrike">
                    <a:solidFill>
                      <a:srgbClr val="09163A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ests administered</a:t>
                </a:r>
                <a:endParaRPr sz="900"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pic>
          <p:nvPicPr>
            <p:cNvPr id="431" name="Google Shape;431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3455" y="2292762"/>
              <a:ext cx="297125" cy="514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2" name="Google Shape;43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6469" y="409874"/>
            <a:ext cx="1541764" cy="622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4165" y="1260989"/>
            <a:ext cx="782305" cy="314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4300" y="2139400"/>
            <a:ext cx="725475" cy="7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313" y="2216554"/>
            <a:ext cx="622425" cy="62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0"/>
          <p:cNvSpPr txBox="1"/>
          <p:nvPr>
            <p:ph type="title"/>
          </p:nvPr>
        </p:nvSpPr>
        <p:spPr>
          <a:xfrm>
            <a:off x="912600" y="930825"/>
            <a:ext cx="73188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3300"/>
              <a:buFont typeface="Montserrat"/>
              <a:buNone/>
            </a:pPr>
            <a:r>
              <a:rPr lang="en-US" sz="3200"/>
              <a:t>Scale</a:t>
            </a:r>
            <a:endParaRPr sz="320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1"/>
          <p:cNvPicPr preferRelativeResize="0"/>
          <p:nvPr/>
        </p:nvPicPr>
        <p:blipFill rotWithShape="1">
          <a:blip r:embed="rId3">
            <a:alphaModFix/>
          </a:blip>
          <a:srcRect b="0" l="0" r="15846" t="13374"/>
          <a:stretch/>
        </p:blipFill>
        <p:spPr>
          <a:xfrm>
            <a:off x="2723609" y="0"/>
            <a:ext cx="3696783" cy="1201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7818" y="0"/>
            <a:ext cx="445306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1"/>
          <p:cNvSpPr txBox="1"/>
          <p:nvPr>
            <p:ph type="title"/>
          </p:nvPr>
        </p:nvSpPr>
        <p:spPr>
          <a:xfrm>
            <a:off x="562025" y="800100"/>
            <a:ext cx="3782700" cy="1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3300"/>
              <a:buFont typeface="Montserrat"/>
              <a:buNone/>
            </a:pPr>
            <a:r>
              <a:rPr lang="en-US" sz="3200"/>
              <a:t>School based COVID-19 Testing </a:t>
            </a:r>
            <a:br>
              <a:rPr lang="en-US" sz="3200"/>
            </a:br>
            <a:r>
              <a:rPr lang="en-US" sz="3200"/>
              <a:t>Program</a:t>
            </a:r>
            <a:endParaRPr sz="3200">
              <a:solidFill>
                <a:srgbClr val="F94D05"/>
              </a:solidFill>
            </a:endParaRPr>
          </a:p>
        </p:txBody>
      </p:sp>
      <p:sp>
        <p:nvSpPr>
          <p:cNvPr id="445" name="Google Shape;445;p31"/>
          <p:cNvSpPr/>
          <p:nvPr/>
        </p:nvSpPr>
        <p:spPr>
          <a:xfrm>
            <a:off x="2212705" y="3130786"/>
            <a:ext cx="1316700" cy="1431300"/>
          </a:xfrm>
          <a:prstGeom prst="roundRect">
            <a:avLst>
              <a:gd fmla="val 8045" name="adj"/>
            </a:avLst>
          </a:prstGeom>
          <a:solidFill>
            <a:srgbClr val="F7F9F9"/>
          </a:solidFill>
          <a:ln cap="flat" cmpd="sng" w="9525">
            <a:solidFill>
              <a:srgbClr val="E5E5E5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ctr" dir="1620000" dist="47625">
              <a:srgbClr val="000000">
                <a:alpha val="14900"/>
              </a:srgbClr>
            </a:outerShdw>
          </a:effectLst>
        </p:spPr>
        <p:txBody>
          <a:bodyPr anchorCtr="0" anchor="ctr" bIns="12850" lIns="25700" spcFirstLastPara="1" rIns="25700" wrap="square" tIns="1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6" name="Google Shape;446;p31"/>
          <p:cNvSpPr/>
          <p:nvPr/>
        </p:nvSpPr>
        <p:spPr>
          <a:xfrm>
            <a:off x="3863380" y="3130786"/>
            <a:ext cx="1316700" cy="1431300"/>
          </a:xfrm>
          <a:prstGeom prst="roundRect">
            <a:avLst>
              <a:gd fmla="val 8045" name="adj"/>
            </a:avLst>
          </a:prstGeom>
          <a:solidFill>
            <a:srgbClr val="F7F9F9"/>
          </a:solidFill>
          <a:ln cap="flat" cmpd="sng" w="9525">
            <a:solidFill>
              <a:srgbClr val="E5E5E5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ctr" dir="1620000" dist="47625">
              <a:srgbClr val="000000">
                <a:alpha val="14900"/>
              </a:srgbClr>
            </a:outerShdw>
          </a:effectLst>
        </p:spPr>
        <p:txBody>
          <a:bodyPr anchorCtr="0" anchor="ctr" bIns="12850" lIns="25700" spcFirstLastPara="1" rIns="25700" wrap="square" tIns="1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" name="Google Shape;447;p31"/>
          <p:cNvSpPr/>
          <p:nvPr/>
        </p:nvSpPr>
        <p:spPr>
          <a:xfrm>
            <a:off x="5514053" y="3130786"/>
            <a:ext cx="1316700" cy="1431300"/>
          </a:xfrm>
          <a:prstGeom prst="roundRect">
            <a:avLst>
              <a:gd fmla="val 8045" name="adj"/>
            </a:avLst>
          </a:prstGeom>
          <a:solidFill>
            <a:srgbClr val="F7F9F9"/>
          </a:solidFill>
          <a:ln cap="flat" cmpd="sng" w="9525">
            <a:solidFill>
              <a:srgbClr val="E5E5E5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ctr" dir="1620000" dist="47625">
              <a:srgbClr val="000000">
                <a:alpha val="14900"/>
              </a:srgbClr>
            </a:outerShdw>
          </a:effectLst>
        </p:spPr>
        <p:txBody>
          <a:bodyPr anchorCtr="0" anchor="ctr" bIns="12850" lIns="25700" spcFirstLastPara="1" rIns="25700" wrap="square" tIns="1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31"/>
          <p:cNvSpPr/>
          <p:nvPr/>
        </p:nvSpPr>
        <p:spPr>
          <a:xfrm>
            <a:off x="7164728" y="3130786"/>
            <a:ext cx="1316700" cy="1431300"/>
          </a:xfrm>
          <a:prstGeom prst="roundRect">
            <a:avLst>
              <a:gd fmla="val 8045" name="adj"/>
            </a:avLst>
          </a:prstGeom>
          <a:solidFill>
            <a:srgbClr val="F7F9F9"/>
          </a:solidFill>
          <a:ln cap="flat" cmpd="sng" w="9525">
            <a:solidFill>
              <a:srgbClr val="E5E5E5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ctr" dir="1620000" dist="47625">
              <a:srgbClr val="000000">
                <a:alpha val="14900"/>
              </a:srgbClr>
            </a:outerShdw>
          </a:effectLst>
        </p:spPr>
        <p:txBody>
          <a:bodyPr anchorCtr="0" anchor="ctr" bIns="12850" lIns="25700" spcFirstLastPara="1" rIns="25700" wrap="square" tIns="1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" name="Google Shape;449;p31"/>
          <p:cNvSpPr/>
          <p:nvPr/>
        </p:nvSpPr>
        <p:spPr>
          <a:xfrm>
            <a:off x="2339791" y="3894340"/>
            <a:ext cx="1062600" cy="4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lang="en-US" sz="9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Enrollment</a:t>
            </a:r>
            <a:endParaRPr b="0" i="0" sz="900" u="none" cap="none" strike="noStrike">
              <a:solidFill>
                <a:srgbClr val="0916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31"/>
          <p:cNvSpPr/>
          <p:nvPr/>
        </p:nvSpPr>
        <p:spPr>
          <a:xfrm>
            <a:off x="3990466" y="3894340"/>
            <a:ext cx="1062600" cy="4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lang="en-US" sz="9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Messaging</a:t>
            </a:r>
            <a:endParaRPr b="0" i="0" sz="900" u="none" cap="none" strike="noStrike">
              <a:solidFill>
                <a:srgbClr val="0916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31"/>
          <p:cNvSpPr/>
          <p:nvPr/>
        </p:nvSpPr>
        <p:spPr>
          <a:xfrm>
            <a:off x="5641139" y="3894340"/>
            <a:ext cx="1062600" cy="4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lang="en-US" sz="9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At home / in school test resulting</a:t>
            </a:r>
            <a:endParaRPr sz="900">
              <a:solidFill>
                <a:srgbClr val="0916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p31"/>
          <p:cNvSpPr/>
          <p:nvPr/>
        </p:nvSpPr>
        <p:spPr>
          <a:xfrm>
            <a:off x="7291814" y="3894340"/>
            <a:ext cx="1062600" cy="4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b="0" i="0" lang="en-US" sz="9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Actionable </a:t>
            </a:r>
            <a:r>
              <a:rPr lang="en-US" sz="9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0" i="0" lang="en-US" sz="9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eporting</a:t>
            </a:r>
            <a:endParaRPr b="0" i="0" sz="900" u="none" cap="none" strike="noStrike">
              <a:solidFill>
                <a:srgbClr val="0916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31"/>
          <p:cNvSpPr/>
          <p:nvPr/>
        </p:nvSpPr>
        <p:spPr>
          <a:xfrm>
            <a:off x="562031" y="3130786"/>
            <a:ext cx="1316700" cy="1431300"/>
          </a:xfrm>
          <a:prstGeom prst="roundRect">
            <a:avLst>
              <a:gd fmla="val 8045" name="adj"/>
            </a:avLst>
          </a:prstGeom>
          <a:solidFill>
            <a:srgbClr val="F7F9F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ctr" dir="1620000" dist="47625">
              <a:srgbClr val="000000">
                <a:alpha val="14900"/>
              </a:srgbClr>
            </a:outerShdw>
          </a:effectLst>
        </p:spPr>
        <p:txBody>
          <a:bodyPr anchorCtr="0" anchor="ctr" bIns="12850" lIns="25700" spcFirstLastPara="1" rIns="25700" wrap="square" tIns="1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5"/>
              <a:buFont typeface="Arial"/>
              <a:buNone/>
            </a:pPr>
            <a:r>
              <a:t/>
            </a:r>
            <a:endParaRPr b="0" i="0" sz="525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" name="Google Shape;454;p31"/>
          <p:cNvSpPr/>
          <p:nvPr/>
        </p:nvSpPr>
        <p:spPr>
          <a:xfrm>
            <a:off x="689117" y="3894340"/>
            <a:ext cx="1062600" cy="484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lang="en-US" sz="9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Receive kits through school</a:t>
            </a:r>
            <a:endParaRPr b="0" i="0" sz="900" u="none" cap="none" strike="noStrike">
              <a:solidFill>
                <a:srgbClr val="0916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5" name="Google Shape;45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2750" y="3387780"/>
            <a:ext cx="376506" cy="39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06749" y="3448317"/>
            <a:ext cx="528639" cy="2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91926" y="3387780"/>
            <a:ext cx="259635" cy="39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3219" y="3387780"/>
            <a:ext cx="27839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48326" y="3387780"/>
            <a:ext cx="349529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1026" y="158390"/>
            <a:ext cx="924051" cy="36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98274" y="364425"/>
            <a:ext cx="819703" cy="3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2"/>
          <p:cNvSpPr txBox="1"/>
          <p:nvPr>
            <p:ph type="title"/>
          </p:nvPr>
        </p:nvSpPr>
        <p:spPr>
          <a:xfrm>
            <a:off x="560986" y="315336"/>
            <a:ext cx="7151400" cy="537300"/>
          </a:xfrm>
          <a:prstGeom prst="rect">
            <a:avLst/>
          </a:prstGeom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you use it?</a:t>
            </a:r>
            <a:endParaRPr/>
          </a:p>
        </p:txBody>
      </p:sp>
      <p:pic>
        <p:nvPicPr>
          <p:cNvPr id="468" name="Google Shape;46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9550" y="429067"/>
            <a:ext cx="924051" cy="36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90340" y="961116"/>
            <a:ext cx="898118" cy="36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243" y="1494075"/>
            <a:ext cx="1480933" cy="320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71" name="Google Shape;471;p32"/>
          <p:cNvSpPr txBox="1"/>
          <p:nvPr>
            <p:ph idx="1" type="body"/>
          </p:nvPr>
        </p:nvSpPr>
        <p:spPr>
          <a:xfrm>
            <a:off x="560975" y="904725"/>
            <a:ext cx="6423600" cy="350400"/>
          </a:xfrm>
          <a:prstGeom prst="rect">
            <a:avLst/>
          </a:prstGeom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Instructions for at-home consumer administration</a:t>
            </a:r>
            <a:endParaRPr/>
          </a:p>
        </p:txBody>
      </p:sp>
      <p:sp>
        <p:nvSpPr>
          <p:cNvPr id="472" name="Google Shape;472;p32"/>
          <p:cNvSpPr txBox="1"/>
          <p:nvPr>
            <p:ph idx="2" type="body"/>
          </p:nvPr>
        </p:nvSpPr>
        <p:spPr>
          <a:xfrm>
            <a:off x="560975" y="1493975"/>
            <a:ext cx="4542600" cy="25857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Works on desktop, tablet, web, etc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Super simple instructions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Consumer designed packaging</a:t>
            </a:r>
            <a:endParaRPr/>
          </a:p>
        </p:txBody>
      </p:sp>
      <p:pic>
        <p:nvPicPr>
          <p:cNvPr id="473" name="Google Shape;47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3077" y="1494075"/>
            <a:ext cx="1480933" cy="32048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74" name="Google Shape;474;p32"/>
          <p:cNvSpPr/>
          <p:nvPr/>
        </p:nvSpPr>
        <p:spPr>
          <a:xfrm>
            <a:off x="5570350" y="2013300"/>
            <a:ext cx="277500" cy="256200"/>
          </a:xfrm>
          <a:prstGeom prst="rect">
            <a:avLst/>
          </a:prstGeom>
          <a:solidFill>
            <a:srgbClr val="F8F8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1426" y="1493963"/>
            <a:ext cx="1480926" cy="3205117"/>
          </a:xfrm>
          <a:prstGeom prst="rect">
            <a:avLst/>
          </a:prstGeom>
          <a:noFill/>
          <a:ln cap="flat" cmpd="sng" w="9525">
            <a:solidFill>
              <a:srgbClr val="ECECE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3"/>
          <p:cNvSpPr txBox="1"/>
          <p:nvPr>
            <p:ph type="title"/>
          </p:nvPr>
        </p:nvSpPr>
        <p:spPr>
          <a:xfrm>
            <a:off x="560986" y="315336"/>
            <a:ext cx="7151400" cy="537300"/>
          </a:xfrm>
          <a:prstGeom prst="rect">
            <a:avLst/>
          </a:prstGeom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Collecting results</a:t>
            </a:r>
            <a:endParaRPr/>
          </a:p>
        </p:txBody>
      </p:sp>
      <p:pic>
        <p:nvPicPr>
          <p:cNvPr id="482" name="Google Shape;48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9550" y="429067"/>
            <a:ext cx="924051" cy="36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90340" y="961116"/>
            <a:ext cx="898118" cy="367331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3"/>
          <p:cNvSpPr txBox="1"/>
          <p:nvPr>
            <p:ph idx="2" type="body"/>
          </p:nvPr>
        </p:nvSpPr>
        <p:spPr>
          <a:xfrm>
            <a:off x="560975" y="1493975"/>
            <a:ext cx="4542600" cy="25857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highlight>
                  <a:srgbClr val="FFFF00"/>
                </a:highlight>
              </a:rPr>
              <a:t>Self reporting</a:t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485" name="Google Shape;48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3427" y="261674"/>
            <a:ext cx="2197700" cy="4756398"/>
          </a:xfrm>
          <a:prstGeom prst="rect">
            <a:avLst/>
          </a:prstGeom>
          <a:noFill/>
          <a:ln cap="flat" cmpd="sng" w="9525">
            <a:solidFill>
              <a:srgbClr val="ECECE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6" name="Google Shape;48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2124" y="261663"/>
            <a:ext cx="2197700" cy="4756420"/>
          </a:xfrm>
          <a:prstGeom prst="rect">
            <a:avLst/>
          </a:prstGeom>
          <a:noFill/>
          <a:ln cap="flat" cmpd="sng" w="9525">
            <a:solidFill>
              <a:srgbClr val="ECECE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/>
          <p:nvPr/>
        </p:nvSpPr>
        <p:spPr>
          <a:xfrm>
            <a:off x="4873770" y="2714371"/>
            <a:ext cx="1563600" cy="1945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4"/>
          <p:cNvSpPr/>
          <p:nvPr/>
        </p:nvSpPr>
        <p:spPr>
          <a:xfrm>
            <a:off x="4873770" y="684891"/>
            <a:ext cx="1537500" cy="1908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770" y="2708544"/>
            <a:ext cx="1603280" cy="199033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4"/>
          <p:cNvSpPr txBox="1"/>
          <p:nvPr>
            <p:ph idx="2" type="body"/>
          </p:nvPr>
        </p:nvSpPr>
        <p:spPr>
          <a:xfrm>
            <a:off x="256180" y="1493975"/>
            <a:ext cx="4542600" cy="27447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99.8% accuracy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0.5% user errors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0.2% are model errors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Running in production on ~ 50k tests / wk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Neural network based approach</a:t>
            </a:r>
            <a:endParaRPr/>
          </a:p>
        </p:txBody>
      </p:sp>
      <p:grpSp>
        <p:nvGrpSpPr>
          <p:cNvPr id="496" name="Google Shape;496;p34"/>
          <p:cNvGrpSpPr/>
          <p:nvPr/>
        </p:nvGrpSpPr>
        <p:grpSpPr>
          <a:xfrm>
            <a:off x="4873821" y="684881"/>
            <a:ext cx="1537372" cy="1908467"/>
            <a:chOff x="9361847" y="1752225"/>
            <a:chExt cx="1509003" cy="1873250"/>
          </a:xfrm>
        </p:grpSpPr>
        <p:sp>
          <p:nvSpPr>
            <p:cNvPr id="497" name="Google Shape;497;p34"/>
            <p:cNvSpPr/>
            <p:nvPr/>
          </p:nvSpPr>
          <p:spPr>
            <a:xfrm>
              <a:off x="9361850" y="1752250"/>
              <a:ext cx="1509000" cy="1873200"/>
            </a:xfrm>
            <a:prstGeom prst="rect">
              <a:avLst/>
            </a:prstGeom>
            <a:solidFill>
              <a:srgbClr val="9F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8" name="Google Shape;498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361847" y="1752225"/>
              <a:ext cx="1509000" cy="1873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9" name="Google Shape;499;p34"/>
          <p:cNvSpPr txBox="1"/>
          <p:nvPr>
            <p:ph type="title"/>
          </p:nvPr>
        </p:nvSpPr>
        <p:spPr>
          <a:xfrm>
            <a:off x="256181" y="727300"/>
            <a:ext cx="3485400" cy="537300"/>
          </a:xfrm>
          <a:prstGeom prst="rect">
            <a:avLst/>
          </a:prstGeom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 it accurate?</a:t>
            </a:r>
            <a:endParaRPr/>
          </a:p>
        </p:txBody>
      </p:sp>
      <p:pic>
        <p:nvPicPr>
          <p:cNvPr id="500" name="Google Shape;500;p34"/>
          <p:cNvPicPr preferRelativeResize="0"/>
          <p:nvPr/>
        </p:nvPicPr>
        <p:blipFill rotWithShape="1">
          <a:blip r:embed="rId5">
            <a:alphaModFix/>
          </a:blip>
          <a:srcRect b="15874" l="0" r="0" t="0"/>
          <a:stretch/>
        </p:blipFill>
        <p:spPr>
          <a:xfrm>
            <a:off x="6477051" y="624576"/>
            <a:ext cx="2237825" cy="407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5"/>
          <p:cNvSpPr txBox="1"/>
          <p:nvPr>
            <p:ph type="title"/>
          </p:nvPr>
        </p:nvSpPr>
        <p:spPr>
          <a:xfrm>
            <a:off x="560986" y="315336"/>
            <a:ext cx="7151400" cy="537300"/>
          </a:xfrm>
          <a:prstGeom prst="rect">
            <a:avLst/>
          </a:prstGeom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interesting examples</a:t>
            </a:r>
            <a:endParaRPr/>
          </a:p>
        </p:txBody>
      </p:sp>
      <p:pic>
        <p:nvPicPr>
          <p:cNvPr id="507" name="Google Shape;5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9550" y="429067"/>
            <a:ext cx="924051" cy="36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90340" y="961116"/>
            <a:ext cx="898118" cy="36733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5"/>
          <p:cNvSpPr txBox="1"/>
          <p:nvPr>
            <p:ph idx="2" type="body"/>
          </p:nvPr>
        </p:nvSpPr>
        <p:spPr>
          <a:xfrm>
            <a:off x="560975" y="1493975"/>
            <a:ext cx="4542600" cy="25857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Missing reagent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Manufacturing</a:t>
            </a:r>
            <a:r>
              <a:rPr lang="en-US"/>
              <a:t> issues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Result read too early</a:t>
            </a:r>
            <a:endParaRPr/>
          </a:p>
        </p:txBody>
      </p:sp>
      <p:pic>
        <p:nvPicPr>
          <p:cNvPr id="510" name="Google Shape;51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4611" y="1482787"/>
            <a:ext cx="924050" cy="10698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1" name="Google Shape;51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6397" y="1482787"/>
            <a:ext cx="950792" cy="10698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2" name="Google Shape;51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4925" y="1482787"/>
            <a:ext cx="898100" cy="10698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3" name="Google Shape;513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5209" y="2817697"/>
            <a:ext cx="934993" cy="10698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4" name="Google Shape;514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48025" y="2817697"/>
            <a:ext cx="934993" cy="10698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5" name="Google Shape;515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17199" y="2817697"/>
            <a:ext cx="913828" cy="10698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6" name="Google Shape;516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56076" y="2817697"/>
            <a:ext cx="1092137" cy="10698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7" name="Google Shape;517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56075" y="1482788"/>
            <a:ext cx="950800" cy="10726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8" name="Google Shape;518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400000">
            <a:off x="3239595" y="2877899"/>
            <a:ext cx="1059700" cy="93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 txBox="1"/>
          <p:nvPr>
            <p:ph type="title"/>
          </p:nvPr>
        </p:nvSpPr>
        <p:spPr>
          <a:xfrm>
            <a:off x="560986" y="315336"/>
            <a:ext cx="7151400" cy="537300"/>
          </a:xfrm>
          <a:prstGeom prst="rect">
            <a:avLst/>
          </a:prstGeom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Treatment &amp; follow-up</a:t>
            </a:r>
            <a:endParaRPr/>
          </a:p>
        </p:txBody>
      </p:sp>
      <p:pic>
        <p:nvPicPr>
          <p:cNvPr id="525" name="Google Shape;52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9550" y="429067"/>
            <a:ext cx="924051" cy="36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390340" y="961116"/>
            <a:ext cx="898118" cy="367331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6"/>
          <p:cNvSpPr txBox="1"/>
          <p:nvPr>
            <p:ph idx="2" type="body"/>
          </p:nvPr>
        </p:nvSpPr>
        <p:spPr>
          <a:xfrm>
            <a:off x="560980" y="1493975"/>
            <a:ext cx="4542600" cy="27447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Result delivery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Quarantine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Public health reporting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Positive case follow up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Test to treat</a:t>
            </a:r>
            <a:r>
              <a:rPr lang="en-US"/>
              <a:t> - expedited access to telehealth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and Rx’s upon positive test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EHR integrations</a:t>
            </a:r>
            <a:endParaRPr/>
          </a:p>
        </p:txBody>
      </p:sp>
      <p:pic>
        <p:nvPicPr>
          <p:cNvPr id="528" name="Google Shape;52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6606" y="852628"/>
            <a:ext cx="5207269" cy="43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7"/>
          <p:cNvSpPr txBox="1"/>
          <p:nvPr>
            <p:ph type="title"/>
          </p:nvPr>
        </p:nvSpPr>
        <p:spPr>
          <a:xfrm>
            <a:off x="4446325" y="315326"/>
            <a:ext cx="37827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2700"/>
              <a:buFont typeface="Montserrat"/>
              <a:buNone/>
            </a:pPr>
            <a:r>
              <a:rPr lang="en-US" sz="3200"/>
              <a:t>Administrative backend</a:t>
            </a:r>
            <a:endParaRPr sz="3200"/>
          </a:p>
        </p:txBody>
      </p:sp>
      <p:sp>
        <p:nvSpPr>
          <p:cNvPr id="535" name="Google Shape;535;p37"/>
          <p:cNvSpPr txBox="1"/>
          <p:nvPr/>
        </p:nvSpPr>
        <p:spPr>
          <a:xfrm>
            <a:off x="4567243" y="1385133"/>
            <a:ext cx="300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900"/>
              <a:buFont typeface="Montserrat"/>
              <a:buNone/>
            </a:pPr>
            <a:r>
              <a:rPr lang="en-US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Statistics &amp; Analysis</a:t>
            </a:r>
            <a:endParaRPr/>
          </a:p>
        </p:txBody>
      </p:sp>
      <p:pic>
        <p:nvPicPr>
          <p:cNvPr id="536" name="Google Shape;536;p37"/>
          <p:cNvPicPr preferRelativeResize="0"/>
          <p:nvPr/>
        </p:nvPicPr>
        <p:blipFill rotWithShape="1">
          <a:blip r:embed="rId3">
            <a:alphaModFix/>
          </a:blip>
          <a:srcRect b="0" l="2752" r="0" t="19204"/>
          <a:stretch/>
        </p:blipFill>
        <p:spPr>
          <a:xfrm>
            <a:off x="1190" y="-2962"/>
            <a:ext cx="3819703" cy="103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026" y="128999"/>
            <a:ext cx="924051" cy="36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0174" y="535250"/>
            <a:ext cx="819703" cy="3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280" y="1963950"/>
            <a:ext cx="4012148" cy="26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7"/>
          <p:cNvPicPr preferRelativeResize="0"/>
          <p:nvPr/>
        </p:nvPicPr>
        <p:blipFill rotWithShape="1">
          <a:blip r:embed="rId7">
            <a:alphaModFix/>
          </a:blip>
          <a:srcRect b="7449" l="6979" r="-6980" t="-7450"/>
          <a:stretch/>
        </p:blipFill>
        <p:spPr>
          <a:xfrm>
            <a:off x="1191" y="1558636"/>
            <a:ext cx="4933431" cy="358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7"/>
          <p:cNvPicPr preferRelativeResize="0"/>
          <p:nvPr/>
        </p:nvPicPr>
        <p:blipFill rotWithShape="1">
          <a:blip r:embed="rId8">
            <a:alphaModFix/>
          </a:blip>
          <a:srcRect b="0" l="50000" r="0" t="0"/>
          <a:stretch/>
        </p:blipFill>
        <p:spPr>
          <a:xfrm>
            <a:off x="6984575" y="1901875"/>
            <a:ext cx="2036899" cy="217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2" name="Google Shape;542;p37"/>
          <p:cNvSpPr/>
          <p:nvPr/>
        </p:nvSpPr>
        <p:spPr>
          <a:xfrm>
            <a:off x="1083079" y="753923"/>
            <a:ext cx="1322100" cy="1342800"/>
          </a:xfrm>
          <a:prstGeom prst="ellipse">
            <a:avLst/>
          </a:prstGeom>
          <a:solidFill>
            <a:srgbClr val="F94D05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None/>
            </a:pPr>
            <a:r>
              <a:rPr b="1" lang="en-US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Analytics</a:t>
            </a:r>
            <a:r>
              <a:rPr b="0" i="0" lang="en-U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b="0" i="0" lang="en-US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71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Enable program compliance, quality analysis and public health reporting, and investigation</a:t>
            </a:r>
            <a:endParaRPr b="0" i="0" sz="713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3" name="Google Shape;543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46325" y="1902637"/>
            <a:ext cx="2592603" cy="21762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8"/>
          <p:cNvSpPr txBox="1"/>
          <p:nvPr>
            <p:ph type="title"/>
          </p:nvPr>
        </p:nvSpPr>
        <p:spPr>
          <a:xfrm>
            <a:off x="560986" y="315336"/>
            <a:ext cx="7151400" cy="537300"/>
          </a:xfrm>
          <a:prstGeom prst="rect">
            <a:avLst/>
          </a:prstGeom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Administrative backend</a:t>
            </a:r>
            <a:endParaRPr/>
          </a:p>
        </p:txBody>
      </p:sp>
      <p:pic>
        <p:nvPicPr>
          <p:cNvPr id="550" name="Google Shape;55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9550" y="429067"/>
            <a:ext cx="924051" cy="36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90340" y="961116"/>
            <a:ext cx="898118" cy="367331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8"/>
          <p:cNvSpPr txBox="1"/>
          <p:nvPr>
            <p:ph idx="1" type="body"/>
          </p:nvPr>
        </p:nvSpPr>
        <p:spPr>
          <a:xfrm>
            <a:off x="560973" y="904725"/>
            <a:ext cx="6423600" cy="350400"/>
          </a:xfrm>
          <a:prstGeom prst="rect">
            <a:avLst/>
          </a:prstGeom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Sending Messages</a:t>
            </a:r>
            <a:endParaRPr/>
          </a:p>
        </p:txBody>
      </p:sp>
      <p:pic>
        <p:nvPicPr>
          <p:cNvPr id="553" name="Google Shape;55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201" y="1307225"/>
            <a:ext cx="5860009" cy="3261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9"/>
          <p:cNvSpPr txBox="1"/>
          <p:nvPr>
            <p:ph type="title"/>
          </p:nvPr>
        </p:nvSpPr>
        <p:spPr>
          <a:xfrm>
            <a:off x="560986" y="315336"/>
            <a:ext cx="7151400" cy="537300"/>
          </a:xfrm>
          <a:prstGeom prst="rect">
            <a:avLst/>
          </a:prstGeom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Administrative backend</a:t>
            </a:r>
            <a:endParaRPr/>
          </a:p>
        </p:txBody>
      </p:sp>
      <p:pic>
        <p:nvPicPr>
          <p:cNvPr id="560" name="Google Shape;56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9550" y="429067"/>
            <a:ext cx="924051" cy="36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90340" y="961116"/>
            <a:ext cx="898118" cy="367331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9"/>
          <p:cNvSpPr txBox="1"/>
          <p:nvPr>
            <p:ph idx="1" type="body"/>
          </p:nvPr>
        </p:nvSpPr>
        <p:spPr>
          <a:xfrm>
            <a:off x="560973" y="904725"/>
            <a:ext cx="6423600" cy="350400"/>
          </a:xfrm>
          <a:prstGeom prst="rect">
            <a:avLst/>
          </a:prstGeom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Positive Case Follow Up</a:t>
            </a:r>
            <a:endParaRPr/>
          </a:p>
        </p:txBody>
      </p:sp>
      <p:pic>
        <p:nvPicPr>
          <p:cNvPr id="563" name="Google Shape;56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175" y="1361750"/>
            <a:ext cx="7075200" cy="3091950"/>
          </a:xfrm>
          <a:prstGeom prst="rect">
            <a:avLst/>
          </a:prstGeom>
          <a:noFill/>
          <a:ln cap="flat" cmpd="sng" w="76200">
            <a:solidFill>
              <a:srgbClr val="ECECE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/>
        </p:nvSpPr>
        <p:spPr>
          <a:xfrm>
            <a:off x="3871475" y="1647899"/>
            <a:ext cx="40170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25">
            <a:noAutofit/>
          </a:bodyPr>
          <a:lstStyle/>
          <a:p>
            <a:pPr indent="0" lvl="0" marL="0" marR="0" rtl="0" algn="l">
              <a:lnSpc>
                <a:spcPct val="118437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Chris Zhu</a:t>
            </a:r>
            <a:endParaRPr b="1" sz="2400">
              <a:solidFill>
                <a:srgbClr val="09163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8437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2400"/>
              <a:buFont typeface="Montserrat"/>
              <a:buNone/>
            </a:pPr>
            <a:r>
              <a:rPr b="1" lang="en-US" sz="18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CTO &amp; Cofounder</a:t>
            </a:r>
            <a:r>
              <a:rPr b="1" lang="en-US" sz="18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-US" sz="18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Primary.Health</a:t>
            </a:r>
            <a:endParaRPr b="1" sz="1800">
              <a:solidFill>
                <a:srgbClr val="09163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8437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2400"/>
              <a:buFont typeface="Montserrat"/>
              <a:buNone/>
            </a:pPr>
            <a:r>
              <a:t/>
            </a:r>
            <a:endParaRPr b="1" sz="1800">
              <a:solidFill>
                <a:srgbClr val="09163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Background in software. </a:t>
            </a:r>
            <a:br>
              <a:rPr lang="en-US" sz="18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Worked on machine learning </a:t>
            </a:r>
            <a:br>
              <a:rPr lang="en-US" sz="18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at Airbnb, Instagram before starting Primary.Health.</a:t>
            </a:r>
            <a:endParaRPr sz="1800">
              <a:solidFill>
                <a:srgbClr val="0916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3871485" y="1437516"/>
            <a:ext cx="757500" cy="1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0" spcFirstLastPara="1" rIns="0" wrap="square" tIns="1715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900"/>
              <a:buFont typeface="Montserrat Medium"/>
              <a:buNone/>
            </a:pPr>
            <a:r>
              <a:rPr lang="en-US" sz="900">
                <a:solidFill>
                  <a:srgbClr val="09163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Introduction</a:t>
            </a:r>
            <a:endParaRPr sz="500"/>
          </a:p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0" r="15846" t="4214"/>
          <a:stretch/>
        </p:blipFill>
        <p:spPr>
          <a:xfrm>
            <a:off x="5446254" y="0"/>
            <a:ext cx="3696784" cy="132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455367"/>
            <a:ext cx="924051" cy="36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1980" y="898838"/>
            <a:ext cx="800846" cy="32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6">
            <a:alphaModFix/>
          </a:blip>
          <a:srcRect b="0" l="21465" r="17725" t="0"/>
          <a:stretch/>
        </p:blipFill>
        <p:spPr>
          <a:xfrm>
            <a:off x="0" y="0"/>
            <a:ext cx="31275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0"/>
          <p:cNvSpPr txBox="1"/>
          <p:nvPr>
            <p:ph type="title"/>
          </p:nvPr>
        </p:nvSpPr>
        <p:spPr>
          <a:xfrm>
            <a:off x="560986" y="315336"/>
            <a:ext cx="7151400" cy="537300"/>
          </a:xfrm>
          <a:prstGeom prst="rect">
            <a:avLst/>
          </a:prstGeom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570" name="Google Shape;57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9550" y="429067"/>
            <a:ext cx="924051" cy="36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90340" y="961116"/>
            <a:ext cx="898118" cy="36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0"/>
          <p:cNvPicPr preferRelativeResize="0"/>
          <p:nvPr/>
        </p:nvPicPr>
        <p:blipFill rotWithShape="1">
          <a:blip r:embed="rId5">
            <a:alphaModFix/>
          </a:blip>
          <a:srcRect b="0" l="0" r="0" t="42808"/>
          <a:stretch/>
        </p:blipFill>
        <p:spPr>
          <a:xfrm>
            <a:off x="4603300" y="1613400"/>
            <a:ext cx="3907900" cy="227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0"/>
          <p:cNvPicPr preferRelativeResize="0"/>
          <p:nvPr/>
        </p:nvPicPr>
        <p:blipFill rotWithShape="1">
          <a:blip r:embed="rId5">
            <a:alphaModFix/>
          </a:blip>
          <a:srcRect b="56719" l="0" r="0" t="0"/>
          <a:stretch/>
        </p:blipFill>
        <p:spPr>
          <a:xfrm>
            <a:off x="484775" y="1114056"/>
            <a:ext cx="3907900" cy="17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1"/>
          <p:cNvSpPr txBox="1"/>
          <p:nvPr>
            <p:ph type="title"/>
          </p:nvPr>
        </p:nvSpPr>
        <p:spPr>
          <a:xfrm>
            <a:off x="560986" y="315336"/>
            <a:ext cx="71514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Communities we serve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0" name="Google Shape;58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9550" y="429067"/>
            <a:ext cx="924051" cy="36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318878" y="247953"/>
            <a:ext cx="613775" cy="2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1"/>
          <p:cNvPicPr preferRelativeResize="0"/>
          <p:nvPr/>
        </p:nvPicPr>
        <p:blipFill rotWithShape="1">
          <a:blip r:embed="rId6">
            <a:alphaModFix/>
          </a:blip>
          <a:srcRect b="31445" l="0" r="0" t="0"/>
          <a:stretch/>
        </p:blipFill>
        <p:spPr>
          <a:xfrm>
            <a:off x="608800" y="928968"/>
            <a:ext cx="1942651" cy="2785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1079" y="928968"/>
            <a:ext cx="2016955" cy="3578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83567" y="921225"/>
            <a:ext cx="4229133" cy="38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2"/>
          <p:cNvSpPr txBox="1"/>
          <p:nvPr>
            <p:ph type="title"/>
          </p:nvPr>
        </p:nvSpPr>
        <p:spPr>
          <a:xfrm>
            <a:off x="345525" y="1398550"/>
            <a:ext cx="3819600" cy="16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3300"/>
              <a:buFont typeface="Montserrat"/>
              <a:buNone/>
            </a:pPr>
            <a:r>
              <a:rPr lang="en-US" sz="3200"/>
              <a:t>Opportunities </a:t>
            </a:r>
            <a:br>
              <a:rPr lang="en-US" sz="3200"/>
            </a:br>
            <a:r>
              <a:rPr lang="en-US" sz="3200"/>
              <a:t>for d</a:t>
            </a:r>
            <a:r>
              <a:rPr lang="en-US" sz="3200"/>
              <a:t>iagnostic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3300"/>
              <a:buFont typeface="Montserrat"/>
              <a:buNone/>
            </a:pPr>
            <a:r>
              <a:rPr lang="en-US" sz="3200"/>
              <a:t>stewardship</a:t>
            </a:r>
            <a:endParaRPr sz="3200"/>
          </a:p>
        </p:txBody>
      </p:sp>
      <p:pic>
        <p:nvPicPr>
          <p:cNvPr id="591" name="Google Shape;591;p42"/>
          <p:cNvPicPr preferRelativeResize="0"/>
          <p:nvPr/>
        </p:nvPicPr>
        <p:blipFill rotWithShape="1">
          <a:blip r:embed="rId3">
            <a:alphaModFix/>
          </a:blip>
          <a:srcRect b="0" l="2752" r="0" t="13547"/>
          <a:stretch/>
        </p:blipFill>
        <p:spPr>
          <a:xfrm>
            <a:off x="0" y="0"/>
            <a:ext cx="3819701" cy="110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910" y="172739"/>
            <a:ext cx="924051" cy="36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9466" y="539277"/>
            <a:ext cx="924046" cy="377937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2"/>
          <p:cNvSpPr txBox="1"/>
          <p:nvPr>
            <p:ph type="title"/>
          </p:nvPr>
        </p:nvSpPr>
        <p:spPr>
          <a:xfrm>
            <a:off x="4258225" y="1168975"/>
            <a:ext cx="4594500" cy="3614100"/>
          </a:xfrm>
          <a:prstGeom prst="rect">
            <a:avLst/>
          </a:prstGeom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0" lang="en-US" sz="1800"/>
              <a:t>Enable rapid testing to confirm viral vs </a:t>
            </a:r>
            <a:r>
              <a:rPr b="0" lang="en-US" sz="1800"/>
              <a:t>bacterial</a:t>
            </a:r>
            <a:r>
              <a:rPr b="0" lang="en-US" sz="1800"/>
              <a:t> infection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0" lang="en-US" sz="1800"/>
              <a:t>Enable home testing with OTC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0" lang="en-US" sz="1800"/>
              <a:t>Enable a whole new generation of rapid testing outside of the clinic to confirm the type of infection prior to prescription</a:t>
            </a:r>
            <a:endParaRPr b="0" sz="180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3"/>
          <p:cNvSpPr txBox="1"/>
          <p:nvPr/>
        </p:nvSpPr>
        <p:spPr>
          <a:xfrm>
            <a:off x="469875" y="1115500"/>
            <a:ext cx="6058500" cy="3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Montserrat"/>
              <a:buNone/>
            </a:pPr>
            <a:r>
              <a:rPr b="1" lang="en-US" sz="4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Next Steps: Accelerating the diagnostics </a:t>
            </a:r>
            <a:r>
              <a:rPr b="1" lang="en-US" sz="4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revolution</a:t>
            </a:r>
            <a:endParaRPr b="1"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4"/>
          <p:cNvSpPr txBox="1"/>
          <p:nvPr>
            <p:ph type="title"/>
          </p:nvPr>
        </p:nvSpPr>
        <p:spPr>
          <a:xfrm>
            <a:off x="996300" y="1453610"/>
            <a:ext cx="7151400" cy="2021400"/>
          </a:xfrm>
          <a:prstGeom prst="rect">
            <a:avLst/>
          </a:prstGeom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believe making diagnostics more </a:t>
            </a:r>
            <a:r>
              <a:rPr lang="en-US"/>
              <a:t>available</a:t>
            </a:r>
            <a:r>
              <a:rPr lang="en-US"/>
              <a:t> and </a:t>
            </a:r>
            <a:r>
              <a:rPr lang="en-US">
                <a:solidFill>
                  <a:srgbClr val="1024F6"/>
                </a:solidFill>
              </a:rPr>
              <a:t>integrated</a:t>
            </a:r>
            <a:r>
              <a:rPr lang="en-US"/>
              <a:t> will improve treatments and patient outcomes.</a:t>
            </a:r>
            <a:endParaRPr/>
          </a:p>
        </p:txBody>
      </p:sp>
      <p:pic>
        <p:nvPicPr>
          <p:cNvPr id="607" name="Google Shape;60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9550" y="429067"/>
            <a:ext cx="924051" cy="36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5"/>
          <p:cNvSpPr txBox="1"/>
          <p:nvPr>
            <p:ph type="title"/>
          </p:nvPr>
        </p:nvSpPr>
        <p:spPr>
          <a:xfrm>
            <a:off x="996300" y="1800227"/>
            <a:ext cx="7151400" cy="1674900"/>
          </a:xfrm>
          <a:prstGeom prst="rect">
            <a:avLst/>
          </a:prstGeom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are opening our platform to all diagnostic makers.</a:t>
            </a:r>
            <a:endParaRPr/>
          </a:p>
        </p:txBody>
      </p:sp>
      <p:pic>
        <p:nvPicPr>
          <p:cNvPr id="614" name="Google Shape;61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9550" y="429067"/>
            <a:ext cx="924051" cy="36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6"/>
          <p:cNvSpPr txBox="1"/>
          <p:nvPr>
            <p:ph type="title"/>
          </p:nvPr>
        </p:nvSpPr>
        <p:spPr>
          <a:xfrm>
            <a:off x="560975" y="315325"/>
            <a:ext cx="59205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What can we help with?</a:t>
            </a:r>
            <a:endParaRPr b="1" sz="3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20" name="Google Shape;620;p46"/>
          <p:cNvGrpSpPr/>
          <p:nvPr/>
        </p:nvGrpSpPr>
        <p:grpSpPr>
          <a:xfrm>
            <a:off x="1307651" y="1141675"/>
            <a:ext cx="6376299" cy="3260777"/>
            <a:chOff x="1383851" y="1141675"/>
            <a:chExt cx="6376299" cy="3260777"/>
          </a:xfrm>
        </p:grpSpPr>
        <p:sp>
          <p:nvSpPr>
            <p:cNvPr id="621" name="Google Shape;621;p46"/>
            <p:cNvSpPr txBox="1"/>
            <p:nvPr/>
          </p:nvSpPr>
          <p:spPr>
            <a:xfrm>
              <a:off x="1383851" y="1179381"/>
              <a:ext cx="17064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1024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Identify </a:t>
              </a:r>
              <a:endParaRPr sz="2800">
                <a:solidFill>
                  <a:srgbClr val="1024F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2" name="Google Shape;622;p46"/>
            <p:cNvSpPr/>
            <p:nvPr/>
          </p:nvSpPr>
          <p:spPr>
            <a:xfrm>
              <a:off x="3146150" y="1141675"/>
              <a:ext cx="4614000" cy="549600"/>
            </a:xfrm>
            <a:prstGeom prst="rect">
              <a:avLst/>
            </a:prstGeom>
            <a:solidFill>
              <a:srgbClr val="6443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/>
            </a:p>
          </p:txBody>
        </p:sp>
        <p:sp>
          <p:nvSpPr>
            <p:cNvPr id="623" name="Google Shape;623;p46"/>
            <p:cNvSpPr txBox="1"/>
            <p:nvPr/>
          </p:nvSpPr>
          <p:spPr>
            <a:xfrm>
              <a:off x="3239769" y="1204993"/>
              <a:ext cx="35805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Who is the patient</a:t>
              </a:r>
              <a:r>
                <a:rPr lang="en-US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?</a:t>
              </a:r>
              <a:endPara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4" name="Google Shape;624;p46"/>
            <p:cNvSpPr txBox="1"/>
            <p:nvPr/>
          </p:nvSpPr>
          <p:spPr>
            <a:xfrm>
              <a:off x="1384255" y="1843833"/>
              <a:ext cx="17061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rgbClr val="1024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Teach</a:t>
              </a:r>
              <a:endParaRPr sz="2800">
                <a:solidFill>
                  <a:srgbClr val="1024F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5" name="Google Shape;625;p46"/>
            <p:cNvSpPr/>
            <p:nvPr/>
          </p:nvSpPr>
          <p:spPr>
            <a:xfrm>
              <a:off x="3146152" y="1806114"/>
              <a:ext cx="4294500" cy="549600"/>
            </a:xfrm>
            <a:prstGeom prst="rect">
              <a:avLst/>
            </a:prstGeom>
            <a:solidFill>
              <a:srgbClr val="2862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2862FA"/>
                </a:solidFill>
              </a:endParaRPr>
            </a:p>
          </p:txBody>
        </p:sp>
        <p:sp>
          <p:nvSpPr>
            <p:cNvPr id="626" name="Google Shape;626;p46"/>
            <p:cNvSpPr txBox="1"/>
            <p:nvPr/>
          </p:nvSpPr>
          <p:spPr>
            <a:xfrm>
              <a:off x="3239768" y="1961316"/>
              <a:ext cx="3285600" cy="24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How do you use this device?</a:t>
              </a:r>
              <a:endPara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7" name="Google Shape;627;p46"/>
            <p:cNvSpPr txBox="1"/>
            <p:nvPr/>
          </p:nvSpPr>
          <p:spPr>
            <a:xfrm>
              <a:off x="1384227" y="2505812"/>
              <a:ext cx="17061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rgbClr val="1024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Record</a:t>
              </a:r>
              <a:endParaRPr sz="2800">
                <a:solidFill>
                  <a:srgbClr val="1024F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8" name="Google Shape;628;p46"/>
            <p:cNvSpPr/>
            <p:nvPr/>
          </p:nvSpPr>
          <p:spPr>
            <a:xfrm>
              <a:off x="3146152" y="2468102"/>
              <a:ext cx="3974100" cy="549600"/>
            </a:xfrm>
            <a:prstGeom prst="rect">
              <a:avLst/>
            </a:prstGeom>
            <a:solidFill>
              <a:srgbClr val="60CCB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/>
            </a:p>
          </p:txBody>
        </p:sp>
        <p:sp>
          <p:nvSpPr>
            <p:cNvPr id="629" name="Google Shape;629;p46"/>
            <p:cNvSpPr txBox="1"/>
            <p:nvPr/>
          </p:nvSpPr>
          <p:spPr>
            <a:xfrm>
              <a:off x="3239769" y="2623295"/>
              <a:ext cx="2892600" cy="24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What are the results?</a:t>
              </a:r>
              <a:endPara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30" name="Google Shape;630;p46"/>
            <p:cNvSpPr txBox="1"/>
            <p:nvPr/>
          </p:nvSpPr>
          <p:spPr>
            <a:xfrm>
              <a:off x="1383920" y="3170270"/>
              <a:ext cx="17061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rgbClr val="1024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React</a:t>
              </a:r>
              <a:endParaRPr sz="2800">
                <a:solidFill>
                  <a:srgbClr val="1024F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31" name="Google Shape;631;p46"/>
            <p:cNvSpPr/>
            <p:nvPr/>
          </p:nvSpPr>
          <p:spPr>
            <a:xfrm>
              <a:off x="3146152" y="3132552"/>
              <a:ext cx="3654600" cy="549600"/>
            </a:xfrm>
            <a:prstGeom prst="rect">
              <a:avLst/>
            </a:prstGeom>
            <a:solidFill>
              <a:srgbClr val="FFD40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FB4E03"/>
                </a:solidFill>
              </a:endParaRPr>
            </a:p>
          </p:txBody>
        </p:sp>
        <p:sp>
          <p:nvSpPr>
            <p:cNvPr id="632" name="Google Shape;632;p46"/>
            <p:cNvSpPr txBox="1"/>
            <p:nvPr/>
          </p:nvSpPr>
          <p:spPr>
            <a:xfrm>
              <a:off x="3239769" y="3287745"/>
              <a:ext cx="2892600" cy="24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What comes next?</a:t>
              </a:r>
              <a:endPara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33" name="Google Shape;633;p46"/>
            <p:cNvSpPr txBox="1"/>
            <p:nvPr/>
          </p:nvSpPr>
          <p:spPr>
            <a:xfrm>
              <a:off x="1383914" y="3834726"/>
              <a:ext cx="17061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rgbClr val="1024F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Report</a:t>
              </a:r>
              <a:endParaRPr sz="2800">
                <a:solidFill>
                  <a:srgbClr val="1024F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34" name="Google Shape;634;p46"/>
            <p:cNvSpPr/>
            <p:nvPr/>
          </p:nvSpPr>
          <p:spPr>
            <a:xfrm>
              <a:off x="3146152" y="3797001"/>
              <a:ext cx="3336600" cy="549600"/>
            </a:xfrm>
            <a:prstGeom prst="rect">
              <a:avLst/>
            </a:prstGeom>
            <a:solidFill>
              <a:srgbClr val="FB4E0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/>
            </a:p>
          </p:txBody>
        </p:sp>
        <p:sp>
          <p:nvSpPr>
            <p:cNvPr id="635" name="Google Shape;635;p46"/>
            <p:cNvSpPr txBox="1"/>
            <p:nvPr/>
          </p:nvSpPr>
          <p:spPr>
            <a:xfrm>
              <a:off x="3231204" y="3952200"/>
              <a:ext cx="2628000" cy="24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Who needs to know?</a:t>
              </a:r>
              <a:endPara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636" name="Google Shape;636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31963" y="1188443"/>
              <a:ext cx="301524" cy="30152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637" name="Google Shape;637;p46"/>
            <p:cNvSpPr txBox="1"/>
            <p:nvPr/>
          </p:nvSpPr>
          <p:spPr>
            <a:xfrm>
              <a:off x="5070300" y="1448450"/>
              <a:ext cx="8049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rPr>
                <a:t>Demographics</a:t>
              </a:r>
              <a:endPara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638" name="Google Shape;638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80625" y="1188443"/>
              <a:ext cx="301500" cy="30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9" name="Google Shape;639;p46"/>
            <p:cNvSpPr txBox="1"/>
            <p:nvPr/>
          </p:nvSpPr>
          <p:spPr>
            <a:xfrm>
              <a:off x="5767172" y="1448450"/>
              <a:ext cx="728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rPr>
                <a:t>Consent</a:t>
              </a:r>
              <a:endPara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640" name="Google Shape;640;p46"/>
            <p:cNvSpPr txBox="1"/>
            <p:nvPr/>
          </p:nvSpPr>
          <p:spPr>
            <a:xfrm>
              <a:off x="6443890" y="1448450"/>
              <a:ext cx="728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rPr>
                <a:t>ID/Insurance</a:t>
              </a:r>
              <a:endPara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641" name="Google Shape;641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40775" y="1188443"/>
              <a:ext cx="334650" cy="334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24550" y="1861561"/>
              <a:ext cx="334650" cy="334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3" name="Google Shape;643;p46"/>
            <p:cNvSpPr txBox="1"/>
            <p:nvPr/>
          </p:nvSpPr>
          <p:spPr>
            <a:xfrm>
              <a:off x="5327675" y="2117347"/>
              <a:ext cx="728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rPr>
                <a:t>How-tos</a:t>
              </a:r>
              <a:endPara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644" name="Google Shape;644;p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95125" y="1856800"/>
              <a:ext cx="334650" cy="334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" name="Google Shape;645;p46"/>
            <p:cNvSpPr txBox="1"/>
            <p:nvPr/>
          </p:nvSpPr>
          <p:spPr>
            <a:xfrm>
              <a:off x="6034799" y="2117347"/>
              <a:ext cx="8553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rPr>
                <a:t>Video Proctor</a:t>
              </a:r>
              <a:endPara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646" name="Google Shape;646;p4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02800" y="2513337"/>
              <a:ext cx="334650" cy="334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7" name="Google Shape;647;p46"/>
            <p:cNvSpPr txBox="1"/>
            <p:nvPr/>
          </p:nvSpPr>
          <p:spPr>
            <a:xfrm>
              <a:off x="5305926" y="2786232"/>
              <a:ext cx="728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rPr>
                <a:t>CV algorithm</a:t>
              </a:r>
              <a:endPara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648" name="Google Shape;648;p46"/>
            <p:cNvSpPr txBox="1"/>
            <p:nvPr/>
          </p:nvSpPr>
          <p:spPr>
            <a:xfrm>
              <a:off x="4871850" y="3443329"/>
              <a:ext cx="728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rPr>
                <a:t>MD Consult</a:t>
              </a:r>
              <a:endPara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649" name="Google Shape;649;p4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68725" y="3174423"/>
              <a:ext cx="334650" cy="334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4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951375" y="3196725"/>
              <a:ext cx="334650" cy="334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1" name="Google Shape;651;p46"/>
            <p:cNvSpPr txBox="1"/>
            <p:nvPr/>
          </p:nvSpPr>
          <p:spPr>
            <a:xfrm>
              <a:off x="5738606" y="3438954"/>
              <a:ext cx="728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rPr>
                <a:t>e-Prescribe</a:t>
              </a:r>
              <a:endPara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652" name="Google Shape;652;p4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207300" y="3904900"/>
              <a:ext cx="248401" cy="248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3" name="Google Shape;653;p46"/>
            <p:cNvSpPr txBox="1"/>
            <p:nvPr/>
          </p:nvSpPr>
          <p:spPr>
            <a:xfrm>
              <a:off x="4967301" y="4109952"/>
              <a:ext cx="728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rPr>
                <a:t>Public Health</a:t>
              </a:r>
              <a:endParaRPr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654" name="Google Shape;654;p46"/>
            <p:cNvSpPr txBox="1"/>
            <p:nvPr/>
          </p:nvSpPr>
          <p:spPr>
            <a:xfrm>
              <a:off x="5754650" y="3848500"/>
              <a:ext cx="6963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Overpass SemiBold"/>
                  <a:ea typeface="Overpass SemiBold"/>
                  <a:cs typeface="Overpass SemiBold"/>
                  <a:sym typeface="Overpass SemiBold"/>
                </a:rPr>
                <a:t>HL7™</a:t>
              </a:r>
              <a:endPara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Overpass SemiBold"/>
                  <a:ea typeface="Overpass SemiBold"/>
                  <a:cs typeface="Overpass SemiBold"/>
                  <a:sym typeface="Overpass SemiBold"/>
                </a:rPr>
                <a:t>FHIR™</a:t>
              </a:r>
              <a:endPara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lt1"/>
                  </a:solidFill>
                  <a:latin typeface="Overpass SemiBold"/>
                  <a:ea typeface="Overpass SemiBold"/>
                  <a:cs typeface="Overpass SemiBold"/>
                  <a:sym typeface="Overpass SemiBold"/>
                </a:rPr>
                <a:t>SMART™</a:t>
              </a:r>
              <a:endPara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endParaRPr>
            </a:p>
          </p:txBody>
        </p:sp>
      </p:grpSp>
      <p:pic>
        <p:nvPicPr>
          <p:cNvPr id="655" name="Google Shape;655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00075" y="357499"/>
            <a:ext cx="1557565" cy="33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7"/>
          <p:cNvSpPr/>
          <p:nvPr/>
        </p:nvSpPr>
        <p:spPr>
          <a:xfrm>
            <a:off x="0" y="-10275"/>
            <a:ext cx="4854900" cy="5153700"/>
          </a:xfrm>
          <a:prstGeom prst="rect">
            <a:avLst/>
          </a:prstGeom>
          <a:solidFill>
            <a:srgbClr val="102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7"/>
          <p:cNvSpPr txBox="1"/>
          <p:nvPr/>
        </p:nvSpPr>
        <p:spPr>
          <a:xfrm>
            <a:off x="5235250" y="1143000"/>
            <a:ext cx="31737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 app that works across </a:t>
            </a: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web, iOS and Android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Custom device experiences to fit </a:t>
            </a:r>
            <a:b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your brand 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Easy </a:t>
            </a: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walkthroughs</a:t>
            </a:r>
            <a: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video tutorials, or </a:t>
            </a:r>
            <a:b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live proctors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2" name="Google Shape;662;p47"/>
          <p:cNvSpPr txBox="1"/>
          <p:nvPr/>
        </p:nvSpPr>
        <p:spPr>
          <a:xfrm>
            <a:off x="324775" y="315325"/>
            <a:ext cx="41823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verpass Light"/>
              <a:buNone/>
            </a:pPr>
            <a:r>
              <a:rPr b="1" lang="en-US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mobile results workflow for any diagnostic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p47"/>
          <p:cNvSpPr/>
          <p:nvPr/>
        </p:nvSpPr>
        <p:spPr>
          <a:xfrm>
            <a:off x="884625" y="1542850"/>
            <a:ext cx="3085800" cy="3085500"/>
          </a:xfrm>
          <a:prstGeom prst="ellipse">
            <a:avLst/>
          </a:pr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4" name="Google Shape;6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025" y="1464950"/>
            <a:ext cx="5939799" cy="525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0075" y="357499"/>
            <a:ext cx="1557565" cy="33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8"/>
          <p:cNvSpPr/>
          <p:nvPr/>
        </p:nvSpPr>
        <p:spPr>
          <a:xfrm>
            <a:off x="0" y="-10275"/>
            <a:ext cx="4854900" cy="5153700"/>
          </a:xfrm>
          <a:prstGeom prst="rect">
            <a:avLst/>
          </a:prstGeom>
          <a:solidFill>
            <a:srgbClr val="102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8"/>
          <p:cNvSpPr txBox="1"/>
          <p:nvPr/>
        </p:nvSpPr>
        <p:spPr>
          <a:xfrm>
            <a:off x="5235250" y="1206500"/>
            <a:ext cx="3173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Scanning a barcode will pull up your device instructions and then send them into your device flow experience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48"/>
          <p:cNvSpPr txBox="1"/>
          <p:nvPr/>
        </p:nvSpPr>
        <p:spPr>
          <a:xfrm>
            <a:off x="301575" y="315325"/>
            <a:ext cx="42057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verpass Light"/>
              <a:buNone/>
            </a:pPr>
            <a:r>
              <a:rPr b="1" lang="en-US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Guide the user through your test process</a:t>
            </a:r>
            <a:endParaRPr b="1" i="0" sz="2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3" name="Google Shape;673;p48"/>
          <p:cNvPicPr preferRelativeResize="0"/>
          <p:nvPr/>
        </p:nvPicPr>
        <p:blipFill rotWithShape="1">
          <a:blip r:embed="rId3">
            <a:alphaModFix/>
          </a:blip>
          <a:srcRect b="0" l="28094" r="35132" t="0"/>
          <a:stretch/>
        </p:blipFill>
        <p:spPr>
          <a:xfrm>
            <a:off x="1398038" y="1244325"/>
            <a:ext cx="2012774" cy="372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0075" y="357499"/>
            <a:ext cx="1557565" cy="33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9"/>
          <p:cNvSpPr/>
          <p:nvPr/>
        </p:nvSpPr>
        <p:spPr>
          <a:xfrm>
            <a:off x="0" y="-10275"/>
            <a:ext cx="4854900" cy="5153700"/>
          </a:xfrm>
          <a:prstGeom prst="rect">
            <a:avLst/>
          </a:prstGeom>
          <a:solidFill>
            <a:srgbClr val="102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9"/>
          <p:cNvSpPr txBox="1"/>
          <p:nvPr/>
        </p:nvSpPr>
        <p:spPr>
          <a:xfrm>
            <a:off x="5235250" y="1143000"/>
            <a:ext cx="3347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Support multilingual consents with </a:t>
            </a: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digital signatures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Easy-to-manage</a:t>
            </a: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versions</a:t>
            </a:r>
            <a: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across different devices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Add </a:t>
            </a: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insurance cards </a:t>
            </a:r>
            <a: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 offset patient costs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81" name="Google Shape;681;p49"/>
          <p:cNvSpPr txBox="1"/>
          <p:nvPr/>
        </p:nvSpPr>
        <p:spPr>
          <a:xfrm>
            <a:off x="301575" y="315325"/>
            <a:ext cx="42186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verpass Light"/>
              <a:buNone/>
            </a:pPr>
            <a:r>
              <a:rPr b="1" lang="en-US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Collect patient info </a:t>
            </a:r>
            <a:br>
              <a:rPr b="1" lang="en-US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US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 consent</a:t>
            </a:r>
            <a:endParaRPr b="1" i="0" sz="2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2" name="Google Shape;682;p49"/>
          <p:cNvPicPr preferRelativeResize="0"/>
          <p:nvPr/>
        </p:nvPicPr>
        <p:blipFill rotWithShape="1">
          <a:blip r:embed="rId3">
            <a:alphaModFix/>
          </a:blip>
          <a:srcRect b="-4112" l="44772" r="0" t="0"/>
          <a:stretch/>
        </p:blipFill>
        <p:spPr>
          <a:xfrm>
            <a:off x="1248975" y="1658425"/>
            <a:ext cx="2323800" cy="46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0075" y="357499"/>
            <a:ext cx="1557565" cy="33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/>
        </p:nvSpPr>
        <p:spPr>
          <a:xfrm>
            <a:off x="469875" y="1540575"/>
            <a:ext cx="6058500" cy="3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Montserrat"/>
              <a:buNone/>
            </a:pPr>
            <a:r>
              <a:rPr b="1" lang="en-US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Primary.Health:</a:t>
            </a:r>
            <a:endParaRPr b="1" sz="4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Montserrat"/>
              <a:buNone/>
            </a:pPr>
            <a:r>
              <a:rPr b="1" lang="en-US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 a Glance</a:t>
            </a:r>
            <a:endParaRPr b="1" sz="4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Montserrat"/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0"/>
          <p:cNvSpPr/>
          <p:nvPr/>
        </p:nvSpPr>
        <p:spPr>
          <a:xfrm>
            <a:off x="0" y="-10275"/>
            <a:ext cx="4854900" cy="5153700"/>
          </a:xfrm>
          <a:prstGeom prst="rect">
            <a:avLst/>
          </a:prstGeom>
          <a:solidFill>
            <a:srgbClr val="102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0"/>
          <p:cNvSpPr txBox="1"/>
          <p:nvPr/>
        </p:nvSpPr>
        <p:spPr>
          <a:xfrm>
            <a:off x="5235250" y="1143000"/>
            <a:ext cx="334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Insurance card s</a:t>
            </a:r>
            <a:r>
              <a:rPr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canner to reduce errors in entry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0" name="Google Shape;690;p50"/>
          <p:cNvSpPr txBox="1"/>
          <p:nvPr/>
        </p:nvSpPr>
        <p:spPr>
          <a:xfrm>
            <a:off x="301575" y="315325"/>
            <a:ext cx="42057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verpass Light"/>
              <a:buNone/>
            </a:pPr>
            <a:r>
              <a:rPr b="1" lang="en-US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… and insurance</a:t>
            </a:r>
            <a:endParaRPr b="1" i="0" sz="2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1" name="Google Shape;691;p50"/>
          <p:cNvPicPr preferRelativeResize="0"/>
          <p:nvPr/>
        </p:nvPicPr>
        <p:blipFill rotWithShape="1">
          <a:blip r:embed="rId3">
            <a:alphaModFix/>
          </a:blip>
          <a:srcRect b="0" l="39276" r="0" t="0"/>
          <a:stretch/>
        </p:blipFill>
        <p:spPr>
          <a:xfrm>
            <a:off x="395675" y="1121300"/>
            <a:ext cx="4011476" cy="36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0075" y="357499"/>
            <a:ext cx="1557565" cy="33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5651" y="1982675"/>
            <a:ext cx="2612463" cy="522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1"/>
          <p:cNvSpPr/>
          <p:nvPr/>
        </p:nvSpPr>
        <p:spPr>
          <a:xfrm>
            <a:off x="0" y="-10275"/>
            <a:ext cx="4854900" cy="5153700"/>
          </a:xfrm>
          <a:prstGeom prst="rect">
            <a:avLst/>
          </a:prstGeom>
          <a:solidFill>
            <a:srgbClr val="102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1"/>
          <p:cNvSpPr txBox="1"/>
          <p:nvPr/>
        </p:nvSpPr>
        <p:spPr>
          <a:xfrm>
            <a:off x="5235250" y="800100"/>
            <a:ext cx="37578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State of the art machine learning can </a:t>
            </a: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read results </a:t>
            </a:r>
            <a:b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from your device</a:t>
            </a:r>
            <a: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so patients and providers don’t have to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99.8% accuracy</a:t>
            </a:r>
            <a: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on multiple types of visual indicators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All images are </a:t>
            </a: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saved for </a:t>
            </a:r>
            <a:b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future reference</a:t>
            </a:r>
            <a:b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Model runs </a:t>
            </a: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over ~50k</a:t>
            </a:r>
            <a: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images/wk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00" name="Google Shape;700;p51"/>
          <p:cNvSpPr txBox="1"/>
          <p:nvPr/>
        </p:nvSpPr>
        <p:spPr>
          <a:xfrm>
            <a:off x="301575" y="315325"/>
            <a:ext cx="41925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verpass Light"/>
              <a:buNone/>
            </a:pPr>
            <a:r>
              <a:rPr b="1" lang="en-US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minimizes user error</a:t>
            </a:r>
            <a:endParaRPr b="1" i="0" sz="2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01" name="Google Shape;701;p51"/>
          <p:cNvGrpSpPr/>
          <p:nvPr/>
        </p:nvGrpSpPr>
        <p:grpSpPr>
          <a:xfrm>
            <a:off x="603442" y="1286470"/>
            <a:ext cx="3655349" cy="3633005"/>
            <a:chOff x="383062" y="1206500"/>
            <a:chExt cx="3735666" cy="3713210"/>
          </a:xfrm>
        </p:grpSpPr>
        <p:pic>
          <p:nvPicPr>
            <p:cNvPr id="702" name="Google Shape;702;p51"/>
            <p:cNvPicPr preferRelativeResize="0"/>
            <p:nvPr/>
          </p:nvPicPr>
          <p:blipFill rotWithShape="1">
            <a:blip r:embed="rId3">
              <a:alphaModFix/>
            </a:blip>
            <a:srcRect b="15874" l="0" r="0" t="0"/>
            <a:stretch/>
          </p:blipFill>
          <p:spPr>
            <a:xfrm>
              <a:off x="2079275" y="1206500"/>
              <a:ext cx="2039453" cy="37131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3" name="Google Shape;703;p51"/>
            <p:cNvGrpSpPr/>
            <p:nvPr/>
          </p:nvGrpSpPr>
          <p:grpSpPr>
            <a:xfrm>
              <a:off x="383461" y="1206570"/>
              <a:ext cx="1496931" cy="1858264"/>
              <a:chOff x="9361847" y="1752225"/>
              <a:chExt cx="1509003" cy="1873250"/>
            </a:xfrm>
          </p:grpSpPr>
          <p:sp>
            <p:nvSpPr>
              <p:cNvPr id="704" name="Google Shape;704;p51"/>
              <p:cNvSpPr/>
              <p:nvPr/>
            </p:nvSpPr>
            <p:spPr>
              <a:xfrm>
                <a:off x="9361850" y="1752250"/>
                <a:ext cx="1509000" cy="1873200"/>
              </a:xfrm>
              <a:prstGeom prst="rect">
                <a:avLst/>
              </a:prstGeom>
              <a:solidFill>
                <a:srgbClr val="9FB2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705" name="Google Shape;705;p5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361847" y="1752225"/>
                <a:ext cx="1509000" cy="187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06" name="Google Shape;706;p51"/>
            <p:cNvSpPr/>
            <p:nvPr/>
          </p:nvSpPr>
          <p:spPr>
            <a:xfrm>
              <a:off x="383062" y="3061510"/>
              <a:ext cx="1497000" cy="1858200"/>
            </a:xfrm>
            <a:prstGeom prst="rect">
              <a:avLst/>
            </a:prstGeom>
            <a:solidFill>
              <a:srgbClr val="9FB2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07" name="Google Shape;707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6376" y="3078026"/>
              <a:ext cx="1470221" cy="182510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8" name="Google Shape;70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0075" y="357499"/>
            <a:ext cx="1557565" cy="33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2"/>
          <p:cNvSpPr/>
          <p:nvPr/>
        </p:nvSpPr>
        <p:spPr>
          <a:xfrm>
            <a:off x="0" y="-10275"/>
            <a:ext cx="4854900" cy="5153700"/>
          </a:xfrm>
          <a:prstGeom prst="rect">
            <a:avLst/>
          </a:prstGeom>
          <a:solidFill>
            <a:srgbClr val="102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2"/>
          <p:cNvSpPr txBox="1"/>
          <p:nvPr/>
        </p:nvSpPr>
        <p:spPr>
          <a:xfrm>
            <a:off x="5235250" y="800100"/>
            <a:ext cx="3328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Test-to-treat with 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clinicians available at 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each step, </a:t>
            </a: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 demand or by appointment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Patients </a:t>
            </a: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send results to their own provider</a:t>
            </a:r>
            <a: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via SMART® on FHIR™ or HL7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Automatic </a:t>
            </a: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public health result submission</a:t>
            </a:r>
            <a:r>
              <a:rPr lang="en-US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for reportable diseases 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15" name="Google Shape;715;p52"/>
          <p:cNvSpPr txBox="1"/>
          <p:nvPr/>
        </p:nvSpPr>
        <p:spPr>
          <a:xfrm>
            <a:off x="301575" y="315325"/>
            <a:ext cx="41793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verpass Light"/>
              <a:buNone/>
            </a:pPr>
            <a:r>
              <a:rPr b="1" lang="en-US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Actionable next steps for connecting to care</a:t>
            </a:r>
            <a:endParaRPr b="1" i="0" sz="2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6" name="Google Shape;716;p52"/>
          <p:cNvPicPr preferRelativeResize="0"/>
          <p:nvPr/>
        </p:nvPicPr>
        <p:blipFill rotWithShape="1">
          <a:blip r:embed="rId4">
            <a:alphaModFix/>
          </a:blip>
          <a:srcRect b="0" l="0" r="8391" t="0"/>
          <a:stretch/>
        </p:blipFill>
        <p:spPr>
          <a:xfrm>
            <a:off x="1232752" y="1365960"/>
            <a:ext cx="3523827" cy="37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0075" y="357499"/>
            <a:ext cx="1557565" cy="33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3"/>
          <p:cNvSpPr txBox="1"/>
          <p:nvPr/>
        </p:nvSpPr>
        <p:spPr>
          <a:xfrm>
            <a:off x="2737975" y="1520800"/>
            <a:ext cx="52086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0" spcFirstLastPara="1" rIns="0" wrap="square" tIns="171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1500"/>
              <a:buFont typeface="Montserrat"/>
              <a:buNone/>
            </a:pPr>
            <a:r>
              <a:rPr b="1" lang="en-US" sz="3200">
                <a:solidFill>
                  <a:srgbClr val="1024F6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r>
              <a:rPr b="1" lang="en-US" sz="32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 to the Primary.Health team &amp; all our partners!</a:t>
            </a:r>
            <a:endParaRPr b="1" sz="3200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4"/>
          <p:cNvSpPr txBox="1"/>
          <p:nvPr/>
        </p:nvSpPr>
        <p:spPr>
          <a:xfrm>
            <a:off x="2859351" y="1520800"/>
            <a:ext cx="49476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0" spcFirstLastPara="1" rIns="0" wrap="square" tIns="1715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1500"/>
              <a:buFont typeface="Montserrat"/>
              <a:buNone/>
            </a:pPr>
            <a:r>
              <a:rPr b="1" lang="en-US" sz="40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Come talk to us!</a:t>
            </a:r>
            <a:endParaRPr b="1" sz="4000"/>
          </a:p>
        </p:txBody>
      </p:sp>
      <p:sp>
        <p:nvSpPr>
          <p:cNvPr id="730" name="Google Shape;730;p54"/>
          <p:cNvSpPr txBox="1"/>
          <p:nvPr/>
        </p:nvSpPr>
        <p:spPr>
          <a:xfrm>
            <a:off x="4083200" y="2171200"/>
            <a:ext cx="24999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0775" lIns="81575" spcFirstLastPara="1" rIns="81575" wrap="square" tIns="407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1200"/>
              <a:buFont typeface="Montserrat"/>
              <a:buNone/>
            </a:pPr>
            <a:r>
              <a:t/>
            </a:r>
            <a:endParaRPr sz="8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1200"/>
              <a:buFont typeface="Montserrat"/>
              <a:buNone/>
            </a:pPr>
            <a:r>
              <a:rPr b="1" lang="en-US" sz="15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chris</a:t>
            </a:r>
            <a:r>
              <a:rPr b="1" i="0" lang="en-US" sz="15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@primary.health</a:t>
            </a:r>
            <a:endParaRPr b="1" sz="1500">
              <a:solidFill>
                <a:srgbClr val="0916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5"/>
          <p:cNvSpPr txBox="1"/>
          <p:nvPr/>
        </p:nvSpPr>
        <p:spPr>
          <a:xfrm>
            <a:off x="3409043" y="2933086"/>
            <a:ext cx="2325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0775" lIns="81575" spcFirstLastPara="1" rIns="81575" wrap="square" tIns="40775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Primary Diagnostics, Inc.</a:t>
            </a:r>
            <a:endParaRPr sz="5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595 Pacific Ave Floor 4</a:t>
            </a:r>
            <a:endParaRPr sz="5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San Francisco, CA 94133</a:t>
            </a:r>
            <a:endParaRPr sz="5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1-855-970-3223</a:t>
            </a:r>
            <a:endParaRPr sz="500"/>
          </a:p>
        </p:txBody>
      </p:sp>
      <p:pic>
        <p:nvPicPr>
          <p:cNvPr descr="A picture containing text, clipart&#10;&#10;Description automatically generated" id="737" name="Google Shape;73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7460" y="1690868"/>
            <a:ext cx="5307696" cy="1138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912600" y="930825"/>
            <a:ext cx="73188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3300"/>
              <a:buFont typeface="Montserrat"/>
              <a:buNone/>
            </a:pPr>
            <a:r>
              <a:rPr lang="en-US" sz="3200"/>
              <a:t>Primary</a:t>
            </a:r>
            <a:r>
              <a:rPr lang="en-US" sz="3200"/>
              <a:t>.Health </a:t>
            </a:r>
            <a:r>
              <a:rPr lang="en-US" sz="3200">
                <a:solidFill>
                  <a:srgbClr val="1024F6"/>
                </a:solidFill>
              </a:rPr>
              <a:t>Platform</a:t>
            </a:r>
            <a:endParaRPr sz="3200">
              <a:solidFill>
                <a:srgbClr val="1024F6"/>
              </a:solidFill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0308" y="871875"/>
            <a:ext cx="1325447" cy="54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58440" y="304659"/>
            <a:ext cx="898118" cy="36733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1540650" y="1715725"/>
            <a:ext cx="60627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500"/>
              <a:buFont typeface="Montserrat"/>
              <a:buNone/>
            </a:pPr>
            <a:r>
              <a:rPr b="1" lang="en-US" sz="18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Primary.health is a diagnostic and lab agnostic software platform to manage population health.</a:t>
            </a:r>
            <a:endParaRPr b="1" sz="1800">
              <a:solidFill>
                <a:srgbClr val="09163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500"/>
              <a:buFont typeface="Montserrat"/>
              <a:buNone/>
            </a:pPr>
            <a:r>
              <a:t/>
            </a:r>
            <a:endParaRPr b="1" sz="1800">
              <a:solidFill>
                <a:srgbClr val="09163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4545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500"/>
              <a:buFont typeface="Montserrat"/>
              <a:buNone/>
            </a:pPr>
            <a:r>
              <a:rPr b="1" lang="en-US" sz="18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25"/>
          <p:cNvCxnSpPr/>
          <p:nvPr/>
        </p:nvCxnSpPr>
        <p:spPr>
          <a:xfrm>
            <a:off x="1234562" y="2466766"/>
            <a:ext cx="7486500" cy="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3" name="Google Shape;173;p25"/>
          <p:cNvGrpSpPr/>
          <p:nvPr/>
        </p:nvGrpSpPr>
        <p:grpSpPr>
          <a:xfrm>
            <a:off x="2816578" y="1147861"/>
            <a:ext cx="188959" cy="1404153"/>
            <a:chOff x="2824400" y="1564375"/>
            <a:chExt cx="203400" cy="1675200"/>
          </a:xfrm>
        </p:grpSpPr>
        <p:cxnSp>
          <p:nvCxnSpPr>
            <p:cNvPr id="174" name="Google Shape;174;p25"/>
            <p:cNvCxnSpPr>
              <a:stCxn id="175" idx="0"/>
              <a:endCxn id="176" idx="2"/>
            </p:cNvCxnSpPr>
            <p:nvPr/>
          </p:nvCxnSpPr>
          <p:spPr>
            <a:xfrm flipH="1" rot="10800000">
              <a:off x="2926100" y="1564375"/>
              <a:ext cx="21600" cy="1471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lg" w="lg" type="none"/>
            </a:ln>
          </p:spPr>
        </p:cxnSp>
        <p:sp>
          <p:nvSpPr>
            <p:cNvPr id="175" name="Google Shape;175;p25"/>
            <p:cNvSpPr/>
            <p:nvPr/>
          </p:nvSpPr>
          <p:spPr>
            <a:xfrm>
              <a:off x="2824400" y="3036175"/>
              <a:ext cx="203400" cy="203400"/>
            </a:xfrm>
            <a:prstGeom prst="ellipse">
              <a:avLst/>
            </a:prstGeom>
            <a:solidFill>
              <a:srgbClr val="09163A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5"/>
          <p:cNvSpPr/>
          <p:nvPr/>
        </p:nvSpPr>
        <p:spPr>
          <a:xfrm>
            <a:off x="2619475" y="1391900"/>
            <a:ext cx="609000" cy="76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25"/>
          <p:cNvCxnSpPr/>
          <p:nvPr/>
        </p:nvCxnSpPr>
        <p:spPr>
          <a:xfrm>
            <a:off x="1448799" y="1465380"/>
            <a:ext cx="0" cy="957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lg" w="lg" type="none"/>
          </a:ln>
        </p:spPr>
      </p:cxnSp>
      <p:grpSp>
        <p:nvGrpSpPr>
          <p:cNvPr id="179" name="Google Shape;179;p25"/>
          <p:cNvGrpSpPr/>
          <p:nvPr/>
        </p:nvGrpSpPr>
        <p:grpSpPr>
          <a:xfrm>
            <a:off x="558667" y="399131"/>
            <a:ext cx="1749340" cy="1567388"/>
            <a:chOff x="283922" y="313844"/>
            <a:chExt cx="6076207" cy="6033057"/>
          </a:xfrm>
        </p:grpSpPr>
        <p:grpSp>
          <p:nvGrpSpPr>
            <p:cNvPr id="180" name="Google Shape;180;p25"/>
            <p:cNvGrpSpPr/>
            <p:nvPr/>
          </p:nvGrpSpPr>
          <p:grpSpPr>
            <a:xfrm>
              <a:off x="283922" y="313844"/>
              <a:ext cx="6076207" cy="6033057"/>
              <a:chOff x="893067" y="886603"/>
              <a:chExt cx="6076207" cy="6033057"/>
            </a:xfrm>
          </p:grpSpPr>
          <p:grpSp>
            <p:nvGrpSpPr>
              <p:cNvPr id="181" name="Google Shape;181;p25"/>
              <p:cNvGrpSpPr/>
              <p:nvPr/>
            </p:nvGrpSpPr>
            <p:grpSpPr>
              <a:xfrm>
                <a:off x="893067" y="886603"/>
                <a:ext cx="6076207" cy="6033057"/>
                <a:chOff x="893056" y="886591"/>
                <a:chExt cx="3946358" cy="3918333"/>
              </a:xfrm>
            </p:grpSpPr>
            <p:pic>
              <p:nvPicPr>
                <p:cNvPr id="182" name="Google Shape;182;p2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4933" l="0" r="0" t="0"/>
                <a:stretch/>
              </p:blipFill>
              <p:spPr>
                <a:xfrm>
                  <a:off x="893056" y="886591"/>
                  <a:ext cx="3946358" cy="39183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83" name="Google Shape;183;p25"/>
                <p:cNvSpPr/>
                <p:nvPr/>
              </p:nvSpPr>
              <p:spPr>
                <a:xfrm>
                  <a:off x="1335348" y="1386683"/>
                  <a:ext cx="2368500" cy="3009000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100000">
                      <a:srgbClr val="ECECEC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4" name="Google Shape;184;p25"/>
              <p:cNvSpPr/>
              <p:nvPr/>
            </p:nvSpPr>
            <p:spPr>
              <a:xfrm>
                <a:off x="4944913" y="1458096"/>
                <a:ext cx="1397100" cy="497970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100000">
                    <a:srgbClr val="F1F1F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5" name="Google Shape;185;p25"/>
            <p:cNvSpPr txBox="1"/>
            <p:nvPr/>
          </p:nvSpPr>
          <p:spPr>
            <a:xfrm>
              <a:off x="966759" y="1666633"/>
              <a:ext cx="5038500" cy="20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This California town is testing every resident for </a:t>
              </a:r>
              <a:r>
                <a:rPr b="1" lang="en-US" sz="800"/>
                <a:t>COVID-19 </a:t>
              </a:r>
              <a:r>
                <a:rPr b="1" i="0" lang="en-US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and antibodies</a:t>
              </a:r>
              <a:br>
                <a:rPr b="1" i="0" lang="en-US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1" i="0" sz="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By Augie Martin, CNN</a:t>
              </a:r>
              <a:endParaRPr b="1" i="0" sz="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6" name="Google Shape;186;p25"/>
            <p:cNvPicPr preferRelativeResize="0"/>
            <p:nvPr/>
          </p:nvPicPr>
          <p:blipFill rotWithShape="1">
            <a:blip r:embed="rId5">
              <a:alphaModFix/>
            </a:blip>
            <a:srcRect b="17154" l="3250" r="3063" t="33022"/>
            <a:stretch/>
          </p:blipFill>
          <p:spPr>
            <a:xfrm>
              <a:off x="1128642" y="3831373"/>
              <a:ext cx="3630886" cy="19974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80720" y="1103301"/>
              <a:ext cx="858298" cy="400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25"/>
          <p:cNvSpPr/>
          <p:nvPr/>
        </p:nvSpPr>
        <p:spPr>
          <a:xfrm>
            <a:off x="1448798" y="2073559"/>
            <a:ext cx="9930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Bolinas, CA</a:t>
            </a:r>
            <a:endParaRPr b="1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Patch News" id="189" name="Google Shape;189;p25"/>
          <p:cNvSpPr/>
          <p:nvPr/>
        </p:nvSpPr>
        <p:spPr>
          <a:xfrm>
            <a:off x="3852660" y="2297148"/>
            <a:ext cx="2616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1354324" y="2381521"/>
            <a:ext cx="189000" cy="170400"/>
          </a:xfrm>
          <a:prstGeom prst="ellipse">
            <a:avLst/>
          </a:prstGeom>
          <a:solidFill>
            <a:srgbClr val="F94D05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25"/>
          <p:cNvGrpSpPr/>
          <p:nvPr/>
        </p:nvGrpSpPr>
        <p:grpSpPr>
          <a:xfrm>
            <a:off x="3187817" y="456702"/>
            <a:ext cx="4239188" cy="2095312"/>
            <a:chOff x="2385851" y="968400"/>
            <a:chExt cx="4563173" cy="2499775"/>
          </a:xfrm>
        </p:grpSpPr>
        <p:cxnSp>
          <p:nvCxnSpPr>
            <p:cNvPr id="192" name="Google Shape;192;p25"/>
            <p:cNvCxnSpPr/>
            <p:nvPr/>
          </p:nvCxnSpPr>
          <p:spPr>
            <a:xfrm>
              <a:off x="4200338" y="2171787"/>
              <a:ext cx="0" cy="1142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lg" w="lg" type="none"/>
            </a:ln>
          </p:spPr>
        </p:cxnSp>
        <p:sp>
          <p:nvSpPr>
            <p:cNvPr id="193" name="Google Shape;193;p25"/>
            <p:cNvSpPr/>
            <p:nvPr/>
          </p:nvSpPr>
          <p:spPr>
            <a:xfrm>
              <a:off x="5110024" y="1807075"/>
              <a:ext cx="1839000" cy="15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-US" sz="10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Expands into:</a:t>
              </a:r>
              <a:endParaRPr b="1" sz="1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77469" lvl="0" marL="18288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Montserrat"/>
                <a:buChar char="➔"/>
              </a:pPr>
              <a:r>
                <a:rPr i="0" lang="en-US" sz="10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Long</a:t>
              </a:r>
              <a:r>
                <a:rPr lang="en-US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-t</a:t>
              </a:r>
              <a:r>
                <a:rPr i="0" lang="en-US" sz="10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erm </a:t>
              </a:r>
              <a:r>
                <a:rPr lang="en-US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i="0" lang="en-US" sz="10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are</a:t>
              </a:r>
              <a:endParaRPr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77469" lvl="0" marL="18288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Montserrat"/>
                <a:buChar char="➔"/>
              </a:pPr>
              <a:r>
                <a:rPr i="0" lang="en-US" sz="10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Homeless</a:t>
              </a:r>
              <a:r>
                <a:rPr lang="en-US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s</a:t>
              </a:r>
              <a:r>
                <a:rPr i="0" lang="en-US" sz="10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helters</a:t>
              </a:r>
              <a:endParaRPr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77469" lvl="0" marL="18288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Montserrat"/>
                <a:buChar char="➔"/>
              </a:pPr>
              <a:r>
                <a:rPr i="0" lang="en-US" sz="10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Employer</a:t>
              </a:r>
              <a:r>
                <a:rPr lang="en-US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</a:t>
              </a:r>
              <a:endParaRPr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77469" lvl="0" marL="18288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Montserrat"/>
                <a:buChar char="➔"/>
              </a:pPr>
              <a:r>
                <a:rPr i="0" lang="en-US" sz="10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Airports</a:t>
              </a:r>
              <a:endParaRPr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77469" lvl="0" marL="18288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Montserrat"/>
                <a:buChar char="➔"/>
              </a:pPr>
              <a:r>
                <a:rPr lang="en-US" sz="1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Events</a:t>
              </a:r>
              <a:endParaRPr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94" name="Google Shape;194;p25"/>
            <p:cNvGrpSpPr/>
            <p:nvPr/>
          </p:nvGrpSpPr>
          <p:grpSpPr>
            <a:xfrm>
              <a:off x="2385851" y="968400"/>
              <a:ext cx="2841432" cy="2286112"/>
              <a:chOff x="2233451" y="739800"/>
              <a:chExt cx="2841432" cy="2286112"/>
            </a:xfrm>
          </p:grpSpPr>
          <p:grpSp>
            <p:nvGrpSpPr>
              <p:cNvPr id="195" name="Google Shape;195;p25"/>
              <p:cNvGrpSpPr/>
              <p:nvPr/>
            </p:nvGrpSpPr>
            <p:grpSpPr>
              <a:xfrm rot="-1800064">
                <a:off x="2528170" y="1112973"/>
                <a:ext cx="1626092" cy="1614566"/>
                <a:chOff x="4444909" y="3099004"/>
                <a:chExt cx="1760277" cy="1747800"/>
              </a:xfrm>
            </p:grpSpPr>
            <p:grpSp>
              <p:nvGrpSpPr>
                <p:cNvPr id="196" name="Google Shape;196;p25"/>
                <p:cNvGrpSpPr/>
                <p:nvPr/>
              </p:nvGrpSpPr>
              <p:grpSpPr>
                <a:xfrm>
                  <a:off x="4444909" y="3099004"/>
                  <a:ext cx="1760277" cy="1747777"/>
                  <a:chOff x="4444909" y="3099004"/>
                  <a:chExt cx="1760277" cy="1747777"/>
                </a:xfrm>
              </p:grpSpPr>
              <p:grpSp>
                <p:nvGrpSpPr>
                  <p:cNvPr id="197" name="Google Shape;197;p25"/>
                  <p:cNvGrpSpPr/>
                  <p:nvPr/>
                </p:nvGrpSpPr>
                <p:grpSpPr>
                  <a:xfrm>
                    <a:off x="4444909" y="3099004"/>
                    <a:ext cx="1760277" cy="1747777"/>
                    <a:chOff x="283924" y="313847"/>
                    <a:chExt cx="6076207" cy="6033057"/>
                  </a:xfrm>
                </p:grpSpPr>
                <p:grpSp>
                  <p:nvGrpSpPr>
                    <p:cNvPr id="198" name="Google Shape;198;p25"/>
                    <p:cNvGrpSpPr/>
                    <p:nvPr/>
                  </p:nvGrpSpPr>
                  <p:grpSpPr>
                    <a:xfrm>
                      <a:off x="283924" y="313847"/>
                      <a:ext cx="6076207" cy="6033057"/>
                      <a:chOff x="893069" y="886606"/>
                      <a:chExt cx="6076207" cy="6033057"/>
                    </a:xfrm>
                  </p:grpSpPr>
                  <p:grpSp>
                    <p:nvGrpSpPr>
                      <p:cNvPr id="199" name="Google Shape;199;p25"/>
                      <p:cNvGrpSpPr/>
                      <p:nvPr/>
                    </p:nvGrpSpPr>
                    <p:grpSpPr>
                      <a:xfrm>
                        <a:off x="893069" y="886606"/>
                        <a:ext cx="6076207" cy="6033057"/>
                        <a:chOff x="893057" y="886593"/>
                        <a:chExt cx="3946358" cy="3918333"/>
                      </a:xfrm>
                    </p:grpSpPr>
                    <p:pic>
                      <p:nvPicPr>
                        <p:cNvPr id="200" name="Google Shape;200;p25"/>
                        <p:cNvPicPr preferRelativeResize="0"/>
                        <p:nvPr/>
                      </p:nvPicPr>
                      <p:blipFill rotWithShape="1">
                        <a:blip r:embed="rId4">
                          <a:alphaModFix/>
                        </a:blip>
                        <a:srcRect b="4933" l="0" r="0" t="0"/>
                        <a:stretch/>
                      </p:blipFill>
                      <p:spPr>
                        <a:xfrm>
                          <a:off x="893057" y="886593"/>
                          <a:ext cx="3946358" cy="3918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sp>
                      <p:nvSpPr>
                        <p:cNvPr id="201" name="Google Shape;201;p25"/>
                        <p:cNvSpPr/>
                        <p:nvPr/>
                      </p:nvSpPr>
                      <p:spPr>
                        <a:xfrm>
                          <a:off x="1335348" y="1386683"/>
                          <a:ext cx="2368500" cy="3009000"/>
                        </a:xfrm>
                        <a:prstGeom prst="rect">
                          <a:avLst/>
                        </a:prstGeom>
                        <a:gradFill>
                          <a:gsLst>
                            <a:gs pos="0">
                              <a:srgbClr val="ECECEC"/>
                            </a:gs>
                            <a:gs pos="100000">
                              <a:srgbClr val="ECECEC"/>
                            </a:gs>
                          </a:gsLst>
                          <a:lin ang="0" scaled="0"/>
                        </a:gradFill>
                        <a:ln>
                          <a:noFill/>
                        </a:ln>
                      </p:spPr>
                      <p:txBody>
                        <a:bodyPr anchorCtr="0" anchor="ctr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b="0" i="0" sz="600" u="none" cap="none" strike="noStrik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  <p:sp>
                    <p:nvSpPr>
                      <p:cNvPr id="202" name="Google Shape;202;p25"/>
                      <p:cNvSpPr/>
                      <p:nvPr/>
                    </p:nvSpPr>
                    <p:spPr>
                      <a:xfrm>
                        <a:off x="4944913" y="1458096"/>
                        <a:ext cx="1397100" cy="4979700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rgbClr val="ECECEC"/>
                          </a:gs>
                          <a:gs pos="100000">
                            <a:srgbClr val="F1F1F1"/>
                          </a:gs>
                        </a:gsLst>
                        <a:lin ang="0" scaled="0"/>
                      </a:gradFill>
                      <a:ln>
                        <a:noFill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0" i="0" sz="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sp>
                  <p:nvSpPr>
                    <p:cNvPr id="203" name="Google Shape;203;p25"/>
                    <p:cNvSpPr txBox="1"/>
                    <p:nvPr/>
                  </p:nvSpPr>
                  <p:spPr>
                    <a:xfrm>
                      <a:off x="964903" y="2045964"/>
                      <a:ext cx="5038500" cy="2010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COVID Vaccines Offered At Hayward Fire Station</a:t>
                      </a:r>
                      <a:endParaRPr b="1" i="0" sz="4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pic>
                <p:nvPicPr>
                  <p:cNvPr descr="Determined firefighters training" id="204" name="Google Shape;204;p25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 flipH="1">
                    <a:off x="4692670" y="4014686"/>
                    <a:ext cx="926014" cy="617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Logo&#10;&#10;Description automatically generated" id="205" name="Google Shape;205;p25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0" l="0" r="0" t="0"/>
                  <a:stretch/>
                </p:blipFill>
                <p:spPr>
                  <a:xfrm>
                    <a:off x="4664927" y="3196923"/>
                    <a:ext cx="622780" cy="4670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206" name="Google Shape;206;p25"/>
                <p:cNvSpPr/>
                <p:nvPr/>
              </p:nvSpPr>
              <p:spPr>
                <a:xfrm>
                  <a:off x="4554355" y="3148804"/>
                  <a:ext cx="1494600" cy="1698000"/>
                </a:xfrm>
                <a:prstGeom prst="rect">
                  <a:avLst/>
                </a:prstGeom>
                <a:solidFill>
                  <a:schemeClr val="lt1">
                    <a:alpha val="61960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7" name="Google Shape;207;p25"/>
              <p:cNvGrpSpPr/>
              <p:nvPr/>
            </p:nvGrpSpPr>
            <p:grpSpPr>
              <a:xfrm>
                <a:off x="2727864" y="739800"/>
                <a:ext cx="2347019" cy="1948186"/>
                <a:chOff x="3878035" y="-84781"/>
                <a:chExt cx="2445321" cy="2108883"/>
              </a:xfrm>
            </p:grpSpPr>
            <p:grpSp>
              <p:nvGrpSpPr>
                <p:cNvPr id="208" name="Google Shape;208;p25"/>
                <p:cNvGrpSpPr/>
                <p:nvPr/>
              </p:nvGrpSpPr>
              <p:grpSpPr>
                <a:xfrm rot="-900022">
                  <a:off x="4073364" y="80254"/>
                  <a:ext cx="1499977" cy="1706826"/>
                  <a:chOff x="3862732" y="43151"/>
                  <a:chExt cx="1784975" cy="2031125"/>
                </a:xfrm>
              </p:grpSpPr>
              <p:grpSp>
                <p:nvGrpSpPr>
                  <p:cNvPr id="209" name="Google Shape;209;p25"/>
                  <p:cNvGrpSpPr/>
                  <p:nvPr/>
                </p:nvGrpSpPr>
                <p:grpSpPr>
                  <a:xfrm>
                    <a:off x="3872381" y="43151"/>
                    <a:ext cx="1775326" cy="2024091"/>
                    <a:chOff x="4700443" y="152411"/>
                    <a:chExt cx="1775326" cy="2024091"/>
                  </a:xfrm>
                </p:grpSpPr>
                <p:grpSp>
                  <p:nvGrpSpPr>
                    <p:cNvPr id="210" name="Google Shape;210;p25"/>
                    <p:cNvGrpSpPr/>
                    <p:nvPr/>
                  </p:nvGrpSpPr>
                  <p:grpSpPr>
                    <a:xfrm>
                      <a:off x="4700443" y="152411"/>
                      <a:ext cx="1775326" cy="2024091"/>
                      <a:chOff x="713677" y="313844"/>
                      <a:chExt cx="5291582" cy="6033057"/>
                    </a:xfrm>
                  </p:grpSpPr>
                  <p:grpSp>
                    <p:nvGrpSpPr>
                      <p:cNvPr id="211" name="Google Shape;211;p25"/>
                      <p:cNvGrpSpPr/>
                      <p:nvPr/>
                    </p:nvGrpSpPr>
                    <p:grpSpPr>
                      <a:xfrm>
                        <a:off x="713677" y="313844"/>
                        <a:ext cx="5038581" cy="6033057"/>
                        <a:chOff x="1322822" y="886603"/>
                        <a:chExt cx="5038581" cy="6033057"/>
                      </a:xfrm>
                    </p:grpSpPr>
                    <p:grpSp>
                      <p:nvGrpSpPr>
                        <p:cNvPr id="212" name="Google Shape;212;p25"/>
                        <p:cNvGrpSpPr/>
                        <p:nvPr/>
                      </p:nvGrpSpPr>
                      <p:grpSpPr>
                        <a:xfrm>
                          <a:off x="1322822" y="886603"/>
                          <a:ext cx="5038581" cy="6033057"/>
                          <a:chOff x="1172172" y="886591"/>
                          <a:chExt cx="3272443" cy="3918333"/>
                        </a:xfrm>
                      </p:grpSpPr>
                      <p:pic>
                        <p:nvPicPr>
                          <p:cNvPr id="213" name="Google Shape;213;p25"/>
                          <p:cNvPicPr preferRelativeResize="0"/>
                          <p:nvPr/>
                        </p:nvPicPr>
                        <p:blipFill rotWithShape="1">
                          <a:blip r:embed="rId4">
                            <a:alphaModFix/>
                          </a:blip>
                          <a:srcRect b="4933" l="7072" r="10008" t="0"/>
                          <a:stretch/>
                        </p:blipFill>
                        <p:spPr>
                          <a:xfrm>
                            <a:off x="1172172" y="886591"/>
                            <a:ext cx="3272443" cy="391833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sp>
                        <p:nvSpPr>
                          <p:cNvPr id="214" name="Google Shape;214;p25"/>
                          <p:cNvSpPr/>
                          <p:nvPr/>
                        </p:nvSpPr>
                        <p:spPr>
                          <a:xfrm>
                            <a:off x="1335348" y="1386683"/>
                            <a:ext cx="2368500" cy="3009000"/>
                          </a:xfrm>
                          <a:prstGeom prst="rect">
                            <a:avLst/>
                          </a:prstGeom>
                          <a:gradFill>
                            <a:gsLst>
                              <a:gs pos="0">
                                <a:srgbClr val="ECECEC"/>
                              </a:gs>
                              <a:gs pos="100000">
                                <a:srgbClr val="ECECEC"/>
                              </a:gs>
                            </a:gsLst>
                            <a:lin ang="0" scaled="0"/>
                          </a:gradFill>
                          <a:ln>
                            <a:noFill/>
                          </a:ln>
                        </p:spPr>
                        <p:txBody>
                          <a:bodyPr anchorCtr="0" anchor="ctr" bIns="45700" lIns="91425" spcFirstLastPara="1" rIns="91425" wrap="square" tIns="45700">
                            <a:noAutofit/>
                          </a:bodyPr>
                          <a:lstStyle/>
                          <a:p>
                            <a:pPr indent="0" lvl="0" marL="0" marR="0" rtl="0" algn="ctr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 b="0" i="0" sz="500" u="none" cap="none" strike="noStrike">
                              <a:solidFill>
                                <a:schemeClr val="lt1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</p:grpSp>
                    <p:sp>
                      <p:nvSpPr>
                        <p:cNvPr id="215" name="Google Shape;215;p25"/>
                        <p:cNvSpPr/>
                        <p:nvPr/>
                      </p:nvSpPr>
                      <p:spPr>
                        <a:xfrm>
                          <a:off x="4944913" y="1458096"/>
                          <a:ext cx="1397100" cy="4979700"/>
                        </a:xfrm>
                        <a:prstGeom prst="rect">
                          <a:avLst/>
                        </a:prstGeom>
                        <a:gradFill>
                          <a:gsLst>
                            <a:gs pos="0">
                              <a:srgbClr val="ECECEC"/>
                            </a:gs>
                            <a:gs pos="100000">
                              <a:srgbClr val="F1F1F1"/>
                            </a:gs>
                          </a:gsLst>
                          <a:lin ang="0" scaled="0"/>
                        </a:gradFill>
                        <a:ln>
                          <a:noFill/>
                        </a:ln>
                      </p:spPr>
                      <p:txBody>
                        <a:bodyPr anchorCtr="0" anchor="ctr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b="0" i="0" sz="500" u="none" cap="none" strike="noStrik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  <p:sp>
                    <p:nvSpPr>
                      <p:cNvPr id="216" name="Google Shape;216;p25"/>
                      <p:cNvSpPr txBox="1"/>
                      <p:nvPr/>
                    </p:nvSpPr>
                    <p:spPr>
                      <a:xfrm>
                        <a:off x="966759" y="1666633"/>
                        <a:ext cx="5038500" cy="321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sp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i="0" lang="en-US" sz="8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Purdue Partners With Colorado Company to Offer Rapid Testing for Students Ahead of Spring 2021 Semester</a:t>
                        </a:r>
                        <a:endParaRPr b="1" i="0" sz="1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217" name="Google Shape;217;p25"/>
                      <p:cNvSpPr txBox="1"/>
                      <p:nvPr/>
                    </p:nvSpPr>
                    <p:spPr>
                      <a:xfrm>
                        <a:off x="969183" y="5275817"/>
                        <a:ext cx="4572000" cy="8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sp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i="0" lang="en-US" sz="300" u="none" cap="none" strike="noStrike">
                            <a:solidFill>
                              <a:srgbClr val="262626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When UC San Francisco researchers and their community partners in the Unidos en Salud coll</a:t>
                        </a:r>
                        <a:endParaRPr b="0" i="0" sz="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pic>
                  <p:nvPicPr>
                    <p:cNvPr descr="Classroom of students raising their hands in front of a teacher" id="218" name="Google Shape;218;p25"/>
                    <p:cNvPicPr preferRelativeResize="0"/>
                    <p:nvPr/>
                  </p:nvPicPr>
                  <p:blipFill rotWithShape="1">
                    <a:blip r:embed="rId9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4884635" y="1175930"/>
                      <a:ext cx="900526" cy="6129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descr="Shape&#10;&#10;Description automatically generated with medium confidence" id="219" name="Google Shape;219;p25"/>
                    <p:cNvPicPr preferRelativeResize="0"/>
                    <p:nvPr/>
                  </p:nvPicPr>
                  <p:blipFill rotWithShape="1">
                    <a:blip r:embed="rId10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4870359" y="445287"/>
                      <a:ext cx="554782" cy="10071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220" name="Google Shape;220;p25"/>
                  <p:cNvSpPr/>
                  <p:nvPr/>
                </p:nvSpPr>
                <p:spPr>
                  <a:xfrm>
                    <a:off x="3862732" y="53776"/>
                    <a:ext cx="1778700" cy="2020500"/>
                  </a:xfrm>
                  <a:prstGeom prst="rect">
                    <a:avLst/>
                  </a:prstGeom>
                  <a:solidFill>
                    <a:schemeClr val="lt1">
                      <a:alpha val="61960"/>
                    </a:schemeClr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21" name="Google Shape;221;p25"/>
                <p:cNvGrpSpPr/>
                <p:nvPr/>
              </p:nvGrpSpPr>
              <p:grpSpPr>
                <a:xfrm>
                  <a:off x="4548042" y="11"/>
                  <a:ext cx="1775314" cy="2024091"/>
                  <a:chOff x="4548043" y="11"/>
                  <a:chExt cx="1775314" cy="2024091"/>
                </a:xfrm>
              </p:grpSpPr>
              <p:grpSp>
                <p:nvGrpSpPr>
                  <p:cNvPr id="222" name="Google Shape;222;p25"/>
                  <p:cNvGrpSpPr/>
                  <p:nvPr/>
                </p:nvGrpSpPr>
                <p:grpSpPr>
                  <a:xfrm>
                    <a:off x="4548043" y="11"/>
                    <a:ext cx="1775314" cy="2024091"/>
                    <a:chOff x="4548043" y="11"/>
                    <a:chExt cx="1775314" cy="2024091"/>
                  </a:xfrm>
                </p:grpSpPr>
                <p:grpSp>
                  <p:nvGrpSpPr>
                    <p:cNvPr id="223" name="Google Shape;223;p25"/>
                    <p:cNvGrpSpPr/>
                    <p:nvPr/>
                  </p:nvGrpSpPr>
                  <p:grpSpPr>
                    <a:xfrm>
                      <a:off x="4548043" y="11"/>
                      <a:ext cx="1775314" cy="2024091"/>
                      <a:chOff x="713677" y="313844"/>
                      <a:chExt cx="5291547" cy="6033057"/>
                    </a:xfrm>
                  </p:grpSpPr>
                  <p:grpSp>
                    <p:nvGrpSpPr>
                      <p:cNvPr id="224" name="Google Shape;224;p25"/>
                      <p:cNvGrpSpPr/>
                      <p:nvPr/>
                    </p:nvGrpSpPr>
                    <p:grpSpPr>
                      <a:xfrm>
                        <a:off x="713677" y="313844"/>
                        <a:ext cx="5038581" cy="6033057"/>
                        <a:chOff x="1322822" y="886603"/>
                        <a:chExt cx="5038581" cy="6033057"/>
                      </a:xfrm>
                    </p:grpSpPr>
                    <p:grpSp>
                      <p:nvGrpSpPr>
                        <p:cNvPr id="225" name="Google Shape;225;p25"/>
                        <p:cNvGrpSpPr/>
                        <p:nvPr/>
                      </p:nvGrpSpPr>
                      <p:grpSpPr>
                        <a:xfrm>
                          <a:off x="1322822" y="886603"/>
                          <a:ext cx="5038581" cy="6033057"/>
                          <a:chOff x="1172172" y="886591"/>
                          <a:chExt cx="3272443" cy="3918333"/>
                        </a:xfrm>
                      </p:grpSpPr>
                      <p:pic>
                        <p:nvPicPr>
                          <p:cNvPr id="226" name="Google Shape;226;p25"/>
                          <p:cNvPicPr preferRelativeResize="0"/>
                          <p:nvPr/>
                        </p:nvPicPr>
                        <p:blipFill rotWithShape="1">
                          <a:blip r:embed="rId4">
                            <a:alphaModFix/>
                          </a:blip>
                          <a:srcRect b="4933" l="7072" r="10008" t="0"/>
                          <a:stretch/>
                        </p:blipFill>
                        <p:spPr>
                          <a:xfrm>
                            <a:off x="1172172" y="886591"/>
                            <a:ext cx="3272443" cy="391833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sp>
                        <p:nvSpPr>
                          <p:cNvPr id="227" name="Google Shape;227;p25"/>
                          <p:cNvSpPr/>
                          <p:nvPr/>
                        </p:nvSpPr>
                        <p:spPr>
                          <a:xfrm>
                            <a:off x="1335347" y="1386683"/>
                            <a:ext cx="2368500" cy="3009000"/>
                          </a:xfrm>
                          <a:prstGeom prst="rect">
                            <a:avLst/>
                          </a:prstGeom>
                          <a:gradFill>
                            <a:gsLst>
                              <a:gs pos="0">
                                <a:srgbClr val="ECECEC"/>
                              </a:gs>
                              <a:gs pos="100000">
                                <a:srgbClr val="ECECEC"/>
                              </a:gs>
                            </a:gsLst>
                            <a:lin ang="0" scaled="0"/>
                          </a:gradFill>
                          <a:ln>
                            <a:noFill/>
                          </a:ln>
                        </p:spPr>
                        <p:txBody>
                          <a:bodyPr anchorCtr="0" anchor="ctr" bIns="45700" lIns="91425" spcFirstLastPara="1" rIns="91425" wrap="square" tIns="45700">
                            <a:noAutofit/>
                          </a:bodyPr>
                          <a:lstStyle/>
                          <a:p>
                            <a:pPr indent="0" lvl="0" marL="0" marR="0" rtl="0" algn="ctr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 b="0" i="0" sz="500" u="none" cap="none" strike="noStrike">
                              <a:solidFill>
                                <a:schemeClr val="lt1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endParaRPr>
                          </a:p>
                        </p:txBody>
                      </p:sp>
                    </p:grpSp>
                    <p:sp>
                      <p:nvSpPr>
                        <p:cNvPr id="228" name="Google Shape;228;p25"/>
                        <p:cNvSpPr/>
                        <p:nvPr/>
                      </p:nvSpPr>
                      <p:spPr>
                        <a:xfrm>
                          <a:off x="4944913" y="1458096"/>
                          <a:ext cx="1397100" cy="4979700"/>
                        </a:xfrm>
                        <a:prstGeom prst="rect">
                          <a:avLst/>
                        </a:prstGeom>
                        <a:gradFill>
                          <a:gsLst>
                            <a:gs pos="0">
                              <a:srgbClr val="ECECEC"/>
                            </a:gs>
                            <a:gs pos="100000">
                              <a:srgbClr val="F1F1F1"/>
                            </a:gs>
                          </a:gsLst>
                          <a:lin ang="0" scaled="0"/>
                        </a:gradFill>
                        <a:ln>
                          <a:noFill/>
                        </a:ln>
                      </p:spPr>
                      <p:txBody>
                        <a:bodyPr anchorCtr="0" anchor="ctr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b="0" i="0" sz="500" u="none" cap="none" strike="noStrik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  <p:sp>
                    <p:nvSpPr>
                      <p:cNvPr id="229" name="Google Shape;229;p25"/>
                      <p:cNvSpPr txBox="1"/>
                      <p:nvPr/>
                    </p:nvSpPr>
                    <p:spPr>
                      <a:xfrm>
                        <a:off x="966725" y="1666612"/>
                        <a:ext cx="5038500" cy="159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sp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700"/>
                          <a:t>SFO</a:t>
                        </a:r>
                        <a:r>
                          <a:rPr b="1" i="0" lang="en-US" sz="700" u="none" cap="none" strike="noStrike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 Airport Partners with Primary.Health to Implement COVID-19 Testing</a:t>
                        </a:r>
                        <a:endParaRPr b="1" i="0" sz="1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pic>
                  <p:nvPicPr>
                    <p:cNvPr descr="Text&#10;&#10;Description automatically generated with medium confidence" id="230" name="Google Shape;230;p25"/>
                    <p:cNvPicPr preferRelativeResize="0"/>
                    <p:nvPr/>
                  </p:nvPicPr>
                  <p:blipFill rotWithShape="1">
                    <a:blip r:embed="rId11">
                      <a:alphaModFix/>
                    </a:blip>
                    <a:srcRect b="0" l="0" r="0" t="0"/>
                    <a:stretch/>
                  </p:blipFill>
                  <p:spPr>
                    <a:xfrm>
                      <a:off x="4729665" y="330779"/>
                      <a:ext cx="552895" cy="1021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descr="Airplane toy on blue background" id="231" name="Google Shape;231;p25"/>
                  <p:cNvPicPr preferRelativeResize="0"/>
                  <p:nvPr/>
                </p:nvPicPr>
                <p:blipFill rotWithShape="1">
                  <a:blip r:embed="rId12">
                    <a:alphaModFix/>
                  </a:blip>
                  <a:srcRect b="0" l="0" r="0" t="0"/>
                  <a:stretch/>
                </p:blipFill>
                <p:spPr>
                  <a:xfrm rot="5400000">
                    <a:off x="4909738" y="958392"/>
                    <a:ext cx="646986" cy="9691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sp>
          <p:nvSpPr>
            <p:cNvPr id="232" name="Google Shape;232;p25"/>
            <p:cNvSpPr/>
            <p:nvPr/>
          </p:nvSpPr>
          <p:spPr>
            <a:xfrm>
              <a:off x="4098638" y="3264775"/>
              <a:ext cx="203400" cy="203400"/>
            </a:xfrm>
            <a:prstGeom prst="ellipse">
              <a:avLst/>
            </a:prstGeom>
            <a:solidFill>
              <a:srgbClr val="C6DFFF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3" name="Google Shape;233;p25"/>
          <p:cNvCxnSpPr/>
          <p:nvPr/>
        </p:nvCxnSpPr>
        <p:spPr>
          <a:xfrm rot="10800000">
            <a:off x="5684324" y="2424314"/>
            <a:ext cx="0" cy="99527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lg" w="lg" type="none"/>
          </a:ln>
        </p:spPr>
      </p:cxnSp>
      <p:pic>
        <p:nvPicPr>
          <p:cNvPr descr="Pins in a map" id="234" name="Google Shape;234;p25"/>
          <p:cNvPicPr preferRelativeResize="0"/>
          <p:nvPr/>
        </p:nvPicPr>
        <p:blipFill rotWithShape="1">
          <a:blip r:embed="rId13">
            <a:alphaModFix/>
          </a:blip>
          <a:srcRect b="3269" l="11113" r="25594" t="1701"/>
          <a:stretch/>
        </p:blipFill>
        <p:spPr>
          <a:xfrm>
            <a:off x="5271152" y="3305298"/>
            <a:ext cx="826200" cy="745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5" name="Google Shape;235;p25"/>
          <p:cNvSpPr/>
          <p:nvPr/>
        </p:nvSpPr>
        <p:spPr>
          <a:xfrm>
            <a:off x="5185250" y="2641550"/>
            <a:ext cx="993000" cy="40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b="1" i="0" lang="en-US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aunches in</a:t>
            </a:r>
            <a:endParaRPr b="1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15+</a:t>
            </a:r>
            <a:r>
              <a:rPr b="1" lang="en-US" sz="1000">
                <a:solidFill>
                  <a:srgbClr val="F94D0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states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5589845" y="2381524"/>
            <a:ext cx="188959" cy="170490"/>
          </a:xfrm>
          <a:prstGeom prst="ellipse">
            <a:avLst/>
          </a:prstGeom>
          <a:solidFill>
            <a:srgbClr val="1024F6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" name="Google Shape;237;p25"/>
          <p:cNvCxnSpPr/>
          <p:nvPr/>
        </p:nvCxnSpPr>
        <p:spPr>
          <a:xfrm>
            <a:off x="7556752" y="1454818"/>
            <a:ext cx="0" cy="95781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lg" w="lg" type="none"/>
          </a:ln>
        </p:spPr>
      </p:cxnSp>
      <p:pic>
        <p:nvPicPr>
          <p:cNvPr descr="Woman drawing medicine from vial" id="238" name="Google Shape;238;p25"/>
          <p:cNvPicPr preferRelativeResize="0"/>
          <p:nvPr/>
        </p:nvPicPr>
        <p:blipFill rotWithShape="1">
          <a:blip r:embed="rId14">
            <a:alphaModFix/>
          </a:blip>
          <a:srcRect b="11651" l="21197" r="24713" t="7212"/>
          <a:stretch/>
        </p:blipFill>
        <p:spPr>
          <a:xfrm>
            <a:off x="7159634" y="767947"/>
            <a:ext cx="826346" cy="745579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9" name="Google Shape;239;p25"/>
          <p:cNvSpPr/>
          <p:nvPr/>
        </p:nvSpPr>
        <p:spPr>
          <a:xfrm>
            <a:off x="6844975" y="1784659"/>
            <a:ext cx="1435200" cy="4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13M+</a:t>
            </a:r>
            <a:br>
              <a:rPr b="1" lang="en-U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-US" sz="1000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Tests &amp; vaccines  administered</a:t>
            </a:r>
            <a:endParaRPr b="1" i="0" sz="1000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25"/>
          <p:cNvSpPr/>
          <p:nvPr/>
        </p:nvSpPr>
        <p:spPr>
          <a:xfrm>
            <a:off x="7472996" y="2381524"/>
            <a:ext cx="188959" cy="170490"/>
          </a:xfrm>
          <a:prstGeom prst="ellipse">
            <a:avLst/>
          </a:prstGeom>
          <a:solidFill>
            <a:srgbClr val="6443E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"/>
          <p:cNvSpPr/>
          <p:nvPr/>
        </p:nvSpPr>
        <p:spPr>
          <a:xfrm>
            <a:off x="7865100" y="2348682"/>
            <a:ext cx="981300" cy="236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Aug </a:t>
            </a:r>
            <a:r>
              <a:rPr i="0" lang="en-US" sz="10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2022</a:t>
            </a:r>
            <a:endParaRPr sz="1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322100" y="2343601"/>
            <a:ext cx="890700" cy="236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0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May 2020</a:t>
            </a:r>
            <a:endParaRPr sz="1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43" name="Google Shape;243;p25"/>
          <p:cNvCxnSpPr>
            <a:stCxn id="244" idx="0"/>
          </p:cNvCxnSpPr>
          <p:nvPr/>
        </p:nvCxnSpPr>
        <p:spPr>
          <a:xfrm rot="10800000">
            <a:off x="4014285" y="2546985"/>
            <a:ext cx="300" cy="648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lg" w="lg" type="none"/>
          </a:ln>
        </p:spPr>
      </p:cxnSp>
      <p:sp>
        <p:nvSpPr>
          <p:cNvPr id="245" name="Google Shape;245;p25"/>
          <p:cNvSpPr/>
          <p:nvPr/>
        </p:nvSpPr>
        <p:spPr>
          <a:xfrm>
            <a:off x="3354775" y="2639699"/>
            <a:ext cx="1246500" cy="40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Partners</a:t>
            </a:r>
            <a:br>
              <a:rPr b="1" lang="en-U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U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with: 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3919592" y="2376445"/>
            <a:ext cx="189000" cy="170400"/>
          </a:xfrm>
          <a:prstGeom prst="ellipse">
            <a:avLst/>
          </a:prstGeom>
          <a:solidFill>
            <a:srgbClr val="F94D05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" name="Google Shape;247;p25"/>
          <p:cNvGrpSpPr/>
          <p:nvPr/>
        </p:nvGrpSpPr>
        <p:grpSpPr>
          <a:xfrm>
            <a:off x="3620079" y="3195285"/>
            <a:ext cx="770385" cy="562038"/>
            <a:chOff x="4832550" y="3910100"/>
            <a:chExt cx="1218000" cy="984650"/>
          </a:xfrm>
        </p:grpSpPr>
        <p:sp>
          <p:nvSpPr>
            <p:cNvPr id="248" name="Google Shape;248;p25"/>
            <p:cNvSpPr/>
            <p:nvPr/>
          </p:nvSpPr>
          <p:spPr>
            <a:xfrm>
              <a:off x="4832550" y="3951550"/>
              <a:ext cx="1218000" cy="943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9" name="Google Shape;249;p25"/>
            <p:cNvGrpSpPr/>
            <p:nvPr/>
          </p:nvGrpSpPr>
          <p:grpSpPr>
            <a:xfrm>
              <a:off x="4967072" y="3910100"/>
              <a:ext cx="978406" cy="943101"/>
              <a:chOff x="4967072" y="3910100"/>
              <a:chExt cx="978406" cy="943101"/>
            </a:xfrm>
          </p:grpSpPr>
          <p:pic>
            <p:nvPicPr>
              <p:cNvPr id="250" name="Google Shape;250;p25"/>
              <p:cNvPicPr preferRelativeResize="0"/>
              <p:nvPr/>
            </p:nvPicPr>
            <p:blipFill rotWithShape="1">
              <a:blip r:embed="rId15">
                <a:alphaModFix/>
              </a:blip>
              <a:srcRect b="26052" l="0" r="0" t="22924"/>
              <a:stretch/>
            </p:blipFill>
            <p:spPr>
              <a:xfrm>
                <a:off x="4974763" y="4294788"/>
                <a:ext cx="963024" cy="2567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1" name="Google Shape;251;p25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4967072" y="4702676"/>
                <a:ext cx="978406" cy="1505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" name="Google Shape;244;p25"/>
              <p:cNvPicPr preferRelativeResize="0"/>
              <p:nvPr/>
            </p:nvPicPr>
            <p:blipFill>
              <a:blip r:embed="rId17">
                <a:alphaModFix/>
              </a:blip>
              <a:stretch>
                <a:fillRect/>
              </a:stretch>
            </p:blipFill>
            <p:spPr>
              <a:xfrm>
                <a:off x="5032173" y="3910100"/>
                <a:ext cx="848204" cy="329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52" name="Google Shape;252;p25"/>
          <p:cNvCxnSpPr/>
          <p:nvPr/>
        </p:nvCxnSpPr>
        <p:spPr>
          <a:xfrm rot="10800000">
            <a:off x="2251418" y="2394852"/>
            <a:ext cx="0" cy="995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lg" w="lg" type="none"/>
          </a:ln>
        </p:spPr>
      </p:cxnSp>
      <p:sp>
        <p:nvSpPr>
          <p:cNvPr id="253" name="Google Shape;253;p25"/>
          <p:cNvSpPr/>
          <p:nvPr/>
        </p:nvSpPr>
        <p:spPr>
          <a:xfrm>
            <a:off x="1747900" y="2639700"/>
            <a:ext cx="993000" cy="40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Studies: 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UCSF &amp; UofL</a:t>
            </a:r>
            <a:endParaRPr b="1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2156943" y="2381521"/>
            <a:ext cx="189000" cy="170400"/>
          </a:xfrm>
          <a:prstGeom prst="ellipse">
            <a:avLst/>
          </a:prstGeom>
          <a:solidFill>
            <a:srgbClr val="C6DFFF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351337" y="3222796"/>
            <a:ext cx="1749322" cy="1499885"/>
            <a:chOff x="1588711" y="3995713"/>
            <a:chExt cx="1883017" cy="1789411"/>
          </a:xfrm>
        </p:grpSpPr>
        <p:grpSp>
          <p:nvGrpSpPr>
            <p:cNvPr id="256" name="Google Shape;256;p25"/>
            <p:cNvGrpSpPr/>
            <p:nvPr/>
          </p:nvGrpSpPr>
          <p:grpSpPr>
            <a:xfrm>
              <a:off x="1588711" y="3995713"/>
              <a:ext cx="1883017" cy="1789411"/>
              <a:chOff x="283922" y="818629"/>
              <a:chExt cx="6076207" cy="5774157"/>
            </a:xfrm>
          </p:grpSpPr>
          <p:grpSp>
            <p:nvGrpSpPr>
              <p:cNvPr id="257" name="Google Shape;257;p25"/>
              <p:cNvGrpSpPr/>
              <p:nvPr/>
            </p:nvGrpSpPr>
            <p:grpSpPr>
              <a:xfrm>
                <a:off x="283922" y="818629"/>
                <a:ext cx="6076207" cy="5774157"/>
                <a:chOff x="893067" y="1391388"/>
                <a:chExt cx="6076207" cy="5774157"/>
              </a:xfrm>
            </p:grpSpPr>
            <p:grpSp>
              <p:nvGrpSpPr>
                <p:cNvPr id="258" name="Google Shape;258;p25"/>
                <p:cNvGrpSpPr/>
                <p:nvPr/>
              </p:nvGrpSpPr>
              <p:grpSpPr>
                <a:xfrm>
                  <a:off x="893067" y="1391388"/>
                  <a:ext cx="6076207" cy="5774157"/>
                  <a:chOff x="893056" y="1214437"/>
                  <a:chExt cx="3946358" cy="3750183"/>
                </a:xfrm>
              </p:grpSpPr>
              <p:pic>
                <p:nvPicPr>
                  <p:cNvPr id="259" name="Google Shape;259;p25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4931" l="0" r="0" t="4076"/>
                  <a:stretch/>
                </p:blipFill>
                <p:spPr>
                  <a:xfrm>
                    <a:off x="893056" y="1214437"/>
                    <a:ext cx="3946358" cy="37501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60" name="Google Shape;260;p25"/>
                  <p:cNvSpPr/>
                  <p:nvPr/>
                </p:nvSpPr>
                <p:spPr>
                  <a:xfrm>
                    <a:off x="1335348" y="1386683"/>
                    <a:ext cx="2368500" cy="3009000"/>
                  </a:xfrm>
                  <a:prstGeom prst="rect">
                    <a:avLst/>
                  </a:prstGeom>
                  <a:gradFill>
                    <a:gsLst>
                      <a:gs pos="0">
                        <a:srgbClr val="ECECEC"/>
                      </a:gs>
                      <a:gs pos="100000">
                        <a:srgbClr val="ECECEC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61" name="Google Shape;261;p25"/>
                <p:cNvSpPr/>
                <p:nvPr/>
              </p:nvSpPr>
              <p:spPr>
                <a:xfrm>
                  <a:off x="4944913" y="1703982"/>
                  <a:ext cx="1397100" cy="4979700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100000">
                      <a:srgbClr val="F1F1F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2" name="Google Shape;262;p25"/>
              <p:cNvSpPr txBox="1"/>
              <p:nvPr/>
            </p:nvSpPr>
            <p:spPr>
              <a:xfrm>
                <a:off x="966759" y="1912519"/>
                <a:ext cx="5038500" cy="208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UCSF Partnership </a:t>
                </a:r>
                <a:r>
                  <a:rPr b="1" lang="en-US" sz="800"/>
                  <a:t>brings</a:t>
                </a:r>
                <a:r>
                  <a:rPr b="1" i="0" lang="en-US" sz="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COVID-19 </a:t>
                </a:r>
                <a:r>
                  <a:rPr b="1" lang="en-US" sz="800"/>
                  <a:t>Testing </a:t>
                </a:r>
                <a:r>
                  <a:rPr b="1" i="0" lang="en-US" sz="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to  Mission District</a:t>
                </a:r>
                <a:br>
                  <a:rPr b="1" i="0" lang="en-US" sz="5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endParaRPr b="1" i="0" sz="1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00" u="none" cap="none" strike="noStrike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By Augie Martin, CNN</a:t>
                </a:r>
                <a:endParaRPr b="1" i="0" sz="1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63" name="Google Shape;263;p2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848748" y="4138702"/>
              <a:ext cx="318025" cy="1537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group of people wearing masks&#10;&#10;Description automatically generated with low confidence" id="264" name="Google Shape;264;p2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892731" y="4924546"/>
              <a:ext cx="963016" cy="6420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25"/>
          <p:cNvSpPr/>
          <p:nvPr/>
        </p:nvSpPr>
        <p:spPr>
          <a:xfrm>
            <a:off x="2307900" y="585553"/>
            <a:ext cx="1246500" cy="5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Statewide </a:t>
            </a:r>
            <a:br>
              <a:rPr b="1" lang="en-U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-U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COVID-</a:t>
            </a:r>
            <a:r>
              <a:rPr b="1" lang="en-U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19 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Response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6640800" y="3308250"/>
            <a:ext cx="24597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1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Pilots into:</a:t>
            </a:r>
            <a:endParaRPr b="1"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77469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"/>
              <a:buChar char="➔"/>
            </a:pPr>
            <a:r>
              <a:rPr lang="en-U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Well-child school programs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77469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"/>
              <a:buChar char="➔"/>
            </a:pPr>
            <a:r>
              <a:rPr lang="en-U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OTC testing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77469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"/>
              <a:buChar char="➔"/>
            </a:pPr>
            <a:r>
              <a:rPr lang="en-U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Multiplex/Dog study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77469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"/>
              <a:buChar char="➔"/>
            </a:pPr>
            <a:r>
              <a:rPr lang="en-U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Community clinics (HIV, diabetes, hypertension, flu)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77469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"/>
              <a:buChar char="➔"/>
            </a:pPr>
            <a:r>
              <a:rPr lang="en-U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Air monitoring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77469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"/>
              <a:buChar char="➔"/>
            </a:pPr>
            <a:r>
              <a:rPr lang="en-U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New at-home diagnostics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6" name="Google Shape;266;p25"/>
          <p:cNvCxnSpPr/>
          <p:nvPr/>
        </p:nvCxnSpPr>
        <p:spPr>
          <a:xfrm rot="10800000">
            <a:off x="6830300" y="2488125"/>
            <a:ext cx="0" cy="76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lg" w="lg" type="none"/>
          </a:ln>
        </p:spPr>
      </p:cxnSp>
      <p:sp>
        <p:nvSpPr>
          <p:cNvPr id="267" name="Google Shape;267;p25"/>
          <p:cNvSpPr/>
          <p:nvPr/>
        </p:nvSpPr>
        <p:spPr>
          <a:xfrm>
            <a:off x="6306550" y="2639699"/>
            <a:ext cx="1061100" cy="40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New care models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25"/>
          <p:cNvSpPr/>
          <p:nvPr/>
        </p:nvSpPr>
        <p:spPr>
          <a:xfrm>
            <a:off x="6735864" y="2381521"/>
            <a:ext cx="189000" cy="170400"/>
          </a:xfrm>
          <a:prstGeom prst="ellipse">
            <a:avLst/>
          </a:prstGeom>
          <a:solidFill>
            <a:srgbClr val="FFD40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2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745669" y="1786902"/>
            <a:ext cx="402738" cy="2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740908" y="1465375"/>
            <a:ext cx="380483" cy="236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26"/>
          <p:cNvGrpSpPr/>
          <p:nvPr/>
        </p:nvGrpSpPr>
        <p:grpSpPr>
          <a:xfrm>
            <a:off x="562016" y="2846447"/>
            <a:ext cx="1702220" cy="654791"/>
            <a:chOff x="1495574" y="8476810"/>
            <a:chExt cx="3460500" cy="1746109"/>
          </a:xfrm>
        </p:grpSpPr>
        <p:sp>
          <p:nvSpPr>
            <p:cNvPr id="277" name="Google Shape;277;p26"/>
            <p:cNvSpPr txBox="1"/>
            <p:nvPr/>
          </p:nvSpPr>
          <p:spPr>
            <a:xfrm>
              <a:off x="1495574" y="8476810"/>
              <a:ext cx="3460500" cy="13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50" lIns="25700" spcFirstLastPara="1" rIns="25700" wrap="square" tIns="1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163A"/>
                </a:buClr>
                <a:buSzPts val="1100"/>
                <a:buFont typeface="Montserrat"/>
                <a:buNone/>
              </a:pPr>
              <a:r>
                <a:rPr b="1" lang="en-US" sz="1500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&gt;10K</a:t>
              </a:r>
              <a:r>
                <a:rPr b="1" i="0" lang="en-US" sz="1500" u="none" cap="none" strike="noStrike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+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163A"/>
                </a:buClr>
                <a:buSzPts val="1100"/>
                <a:buFont typeface="Montserrat"/>
                <a:buNone/>
              </a:pPr>
              <a:r>
                <a:rPr b="0" i="0" lang="en-US" sz="1500" u="none" cap="none" strike="noStrike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locations</a:t>
              </a:r>
              <a:endParaRPr b="0" i="0" sz="15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8" name="Google Shape;278;p26"/>
            <p:cNvSpPr txBox="1"/>
            <p:nvPr/>
          </p:nvSpPr>
          <p:spPr>
            <a:xfrm>
              <a:off x="1495574" y="9784319"/>
              <a:ext cx="34605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50" lIns="25700" spcFirstLastPara="1" rIns="25700" wrap="square" tIns="1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163A"/>
                </a:buClr>
                <a:buSzPts val="1100"/>
                <a:buFont typeface="Montserrat"/>
                <a:buNone/>
              </a:pPr>
              <a:r>
                <a:rPr b="0" i="0" lang="en-US" sz="900" u="none" cap="none" strike="noStrike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across the US</a:t>
              </a:r>
              <a:endParaRPr b="0" i="0" sz="9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79" name="Google Shape;279;p26"/>
          <p:cNvGrpSpPr/>
          <p:nvPr/>
        </p:nvGrpSpPr>
        <p:grpSpPr>
          <a:xfrm>
            <a:off x="2485522" y="2846447"/>
            <a:ext cx="1702220" cy="654791"/>
            <a:chOff x="1495574" y="8476810"/>
            <a:chExt cx="3460500" cy="1746109"/>
          </a:xfrm>
        </p:grpSpPr>
        <p:sp>
          <p:nvSpPr>
            <p:cNvPr id="280" name="Google Shape;280;p26"/>
            <p:cNvSpPr txBox="1"/>
            <p:nvPr/>
          </p:nvSpPr>
          <p:spPr>
            <a:xfrm>
              <a:off x="1495574" y="8476810"/>
              <a:ext cx="3460500" cy="13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50" lIns="25700" spcFirstLastPara="1" rIns="25700" wrap="square" tIns="1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163A"/>
                </a:buClr>
                <a:buSzPts val="1100"/>
                <a:buFont typeface="Montserrat"/>
                <a:buNone/>
              </a:pPr>
              <a:r>
                <a:rPr b="1" lang="en-US" sz="1500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1.5</a:t>
              </a:r>
              <a:r>
                <a:rPr b="1" i="0" lang="en-US" sz="1500" u="none" cap="none" strike="noStrike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M+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163A"/>
                </a:buClr>
                <a:buSzPts val="1100"/>
                <a:buFont typeface="Montserrat"/>
                <a:buNone/>
              </a:pPr>
              <a:r>
                <a:rPr b="0" i="0" lang="en-US" sz="1500" u="none" cap="none" strike="noStrike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vaccines</a:t>
              </a:r>
              <a:endParaRPr b="0" i="0" sz="15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1" name="Google Shape;281;p26"/>
            <p:cNvSpPr txBox="1"/>
            <p:nvPr/>
          </p:nvSpPr>
          <p:spPr>
            <a:xfrm>
              <a:off x="1495574" y="9784319"/>
              <a:ext cx="34605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50" lIns="25700" spcFirstLastPara="1" rIns="25700" wrap="square" tIns="1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163A"/>
                </a:buClr>
                <a:buSzPts val="1100"/>
                <a:buFont typeface="Montserrat"/>
                <a:buNone/>
              </a:pPr>
              <a:r>
                <a:rPr lang="en-US" sz="900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</a:t>
              </a:r>
              <a:r>
                <a:rPr b="0" i="0" lang="en-US" sz="900" u="none" cap="none" strike="noStrike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oses administered</a:t>
              </a:r>
              <a:endParaRPr sz="900"/>
            </a:p>
          </p:txBody>
        </p:sp>
      </p:grpSp>
      <p:grpSp>
        <p:nvGrpSpPr>
          <p:cNvPr id="282" name="Google Shape;282;p26"/>
          <p:cNvGrpSpPr/>
          <p:nvPr/>
        </p:nvGrpSpPr>
        <p:grpSpPr>
          <a:xfrm>
            <a:off x="4409028" y="2846447"/>
            <a:ext cx="1702220" cy="758741"/>
            <a:chOff x="1495574" y="8476810"/>
            <a:chExt cx="3460500" cy="2023309"/>
          </a:xfrm>
        </p:grpSpPr>
        <p:sp>
          <p:nvSpPr>
            <p:cNvPr id="283" name="Google Shape;283;p26"/>
            <p:cNvSpPr txBox="1"/>
            <p:nvPr/>
          </p:nvSpPr>
          <p:spPr>
            <a:xfrm>
              <a:off x="1495574" y="8476810"/>
              <a:ext cx="3460500" cy="13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50" lIns="25700" spcFirstLastPara="1" rIns="25700" wrap="square" tIns="1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163A"/>
                </a:buClr>
                <a:buSzPts val="1100"/>
                <a:buFont typeface="Montserrat"/>
                <a:buNone/>
              </a:pPr>
              <a:r>
                <a:rPr b="1" lang="en-US" sz="1500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12</a:t>
              </a:r>
              <a:r>
                <a:rPr b="1" i="0" lang="en-US" sz="1500" u="none" cap="none" strike="noStrike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M+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163A"/>
                </a:buClr>
                <a:buSzPts val="1100"/>
                <a:buFont typeface="Montserrat"/>
                <a:buNone/>
              </a:pPr>
              <a:r>
                <a:rPr lang="en-US" sz="1500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diagnostics</a:t>
              </a:r>
              <a:endParaRPr b="0" i="0" sz="15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4" name="Google Shape;284;p26"/>
            <p:cNvSpPr txBox="1"/>
            <p:nvPr/>
          </p:nvSpPr>
          <p:spPr>
            <a:xfrm>
              <a:off x="1495574" y="9784319"/>
              <a:ext cx="3460500" cy="7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50" lIns="25700" spcFirstLastPara="1" rIns="25700" wrap="square" tIns="1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163A"/>
                </a:buClr>
                <a:buSzPts val="1100"/>
                <a:buFont typeface="Montserrat"/>
                <a:buNone/>
              </a:pPr>
              <a:r>
                <a:rPr lang="en-US" sz="900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</a:t>
              </a:r>
              <a:r>
                <a:rPr b="0" i="0" lang="en-US" sz="900" u="none" cap="none" strike="noStrike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ests administered</a:t>
              </a:r>
              <a:endParaRPr sz="9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675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5" name="Google Shape;285;p26"/>
          <p:cNvGrpSpPr/>
          <p:nvPr/>
        </p:nvGrpSpPr>
        <p:grpSpPr>
          <a:xfrm>
            <a:off x="6332533" y="2846447"/>
            <a:ext cx="1702220" cy="679803"/>
            <a:chOff x="1495574" y="8476810"/>
            <a:chExt cx="3460500" cy="1812809"/>
          </a:xfrm>
        </p:grpSpPr>
        <p:sp>
          <p:nvSpPr>
            <p:cNvPr id="286" name="Google Shape;286;p26"/>
            <p:cNvSpPr txBox="1"/>
            <p:nvPr/>
          </p:nvSpPr>
          <p:spPr>
            <a:xfrm>
              <a:off x="1495574" y="8476810"/>
              <a:ext cx="3460500" cy="167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50" lIns="25700" spcFirstLastPara="1" rIns="25700" wrap="square" tIns="128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163A"/>
                </a:buClr>
                <a:buSzPts val="1100"/>
                <a:buFont typeface="Montserrat"/>
                <a:buNone/>
              </a:pPr>
              <a:r>
                <a:rPr b="1" lang="en-US" sz="1500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6M+</a:t>
              </a:r>
              <a:endParaRPr b="1" sz="15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163A"/>
                </a:buClr>
                <a:buSzPts val="1100"/>
                <a:buFont typeface="Montserrat"/>
                <a:buNone/>
              </a:pPr>
              <a:r>
                <a:rPr lang="en-US" sz="1500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lives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163A"/>
                </a:buClr>
                <a:buSzPts val="1100"/>
                <a:buFont typeface="Montserrat"/>
                <a:buNone/>
              </a:pPr>
              <a:r>
                <a:rPr lang="en-US" sz="900">
                  <a:solidFill>
                    <a:srgbClr val="09163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across all programs</a:t>
              </a:r>
              <a:endParaRPr b="0" i="0" sz="900" u="none" cap="none" strike="noStrike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7" name="Google Shape;287;p26"/>
            <p:cNvSpPr txBox="1"/>
            <p:nvPr/>
          </p:nvSpPr>
          <p:spPr>
            <a:xfrm>
              <a:off x="1495574" y="9645819"/>
              <a:ext cx="3460500" cy="6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50" lIns="25700" spcFirstLastPara="1" rIns="25700" wrap="square" tIns="128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9163A"/>
                </a:buClr>
                <a:buSzPts val="1100"/>
                <a:buFont typeface="Montserrat"/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8" name="Google Shape;28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6795" y="2292052"/>
            <a:ext cx="452771" cy="445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29675" y="2223472"/>
            <a:ext cx="214023" cy="58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1630" y="2257762"/>
            <a:ext cx="29712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6"/>
          <p:cNvSpPr txBox="1"/>
          <p:nvPr>
            <p:ph type="title"/>
          </p:nvPr>
        </p:nvSpPr>
        <p:spPr>
          <a:xfrm>
            <a:off x="912600" y="930825"/>
            <a:ext cx="73188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3A"/>
              </a:buClr>
              <a:buSzPts val="3300"/>
              <a:buFont typeface="Montserrat"/>
              <a:buNone/>
            </a:pPr>
            <a:r>
              <a:rPr lang="en-US" sz="3200"/>
              <a:t>Fast forward to </a:t>
            </a:r>
            <a:r>
              <a:rPr lang="en-US" sz="3200">
                <a:solidFill>
                  <a:srgbClr val="1024F6"/>
                </a:solidFill>
              </a:rPr>
              <a:t>today</a:t>
            </a:r>
            <a:endParaRPr sz="3200">
              <a:solidFill>
                <a:srgbClr val="1024F6"/>
              </a:solidFill>
            </a:endParaRPr>
          </a:p>
        </p:txBody>
      </p:sp>
      <p:pic>
        <p:nvPicPr>
          <p:cNvPr id="292" name="Google Shape;292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86469" y="409874"/>
            <a:ext cx="1541764" cy="622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4165" y="1260989"/>
            <a:ext cx="782305" cy="314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92475" y="2180600"/>
            <a:ext cx="782300" cy="7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>
            <a:off x="4116537" y="-72737"/>
            <a:ext cx="5026200" cy="5216100"/>
          </a:xfrm>
          <a:prstGeom prst="rect">
            <a:avLst/>
          </a:prstGeom>
          <a:solidFill>
            <a:srgbClr val="2E2E35">
              <a:alpha val="78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"/>
              <a:buFont typeface="Arial"/>
              <a:buNone/>
            </a:pPr>
            <a:r>
              <a:t/>
            </a:r>
            <a:endParaRPr b="0" i="0" sz="197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7"/>
          <p:cNvSpPr/>
          <p:nvPr/>
        </p:nvSpPr>
        <p:spPr>
          <a:xfrm>
            <a:off x="2377882" y="1874276"/>
            <a:ext cx="12987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"/>
              <a:buFont typeface="Arial"/>
              <a:buNone/>
            </a:pPr>
            <a:r>
              <a:t/>
            </a:r>
            <a:endParaRPr b="0" i="0" sz="197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7"/>
          <p:cNvSpPr/>
          <p:nvPr/>
        </p:nvSpPr>
        <p:spPr>
          <a:xfrm>
            <a:off x="3209274" y="581342"/>
            <a:ext cx="9699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"/>
              <a:buFont typeface="Arial"/>
              <a:buNone/>
            </a:pPr>
            <a:r>
              <a:t/>
            </a:r>
            <a:endParaRPr b="0" i="0" sz="197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7"/>
          <p:cNvSpPr/>
          <p:nvPr/>
        </p:nvSpPr>
        <p:spPr>
          <a:xfrm>
            <a:off x="3209274" y="273575"/>
            <a:ext cx="969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"/>
              <a:buFont typeface="Arial"/>
              <a:buNone/>
            </a:pPr>
            <a:r>
              <a:t/>
            </a:r>
            <a:endParaRPr b="0" i="0" sz="197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2242543" y="803034"/>
            <a:ext cx="9228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"/>
              <a:buFont typeface="Arial"/>
              <a:buNone/>
            </a:pPr>
            <a:r>
              <a:t/>
            </a:r>
            <a:endParaRPr b="0" i="0" sz="197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7"/>
          <p:cNvSpPr/>
          <p:nvPr/>
        </p:nvSpPr>
        <p:spPr>
          <a:xfrm>
            <a:off x="1861659" y="1571524"/>
            <a:ext cx="9228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"/>
              <a:buFont typeface="Arial"/>
              <a:buNone/>
            </a:pPr>
            <a:r>
              <a:t/>
            </a:r>
            <a:endParaRPr b="0" i="0" sz="197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7"/>
          <p:cNvSpPr/>
          <p:nvPr/>
        </p:nvSpPr>
        <p:spPr>
          <a:xfrm>
            <a:off x="1564036" y="1117406"/>
            <a:ext cx="3969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"/>
              <a:buFont typeface="Arial"/>
              <a:buNone/>
            </a:pPr>
            <a:r>
              <a:t/>
            </a:r>
            <a:endParaRPr b="0" i="0" sz="197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7" name="Google Shape;307;p27"/>
          <p:cNvGrpSpPr/>
          <p:nvPr/>
        </p:nvGrpSpPr>
        <p:grpSpPr>
          <a:xfrm>
            <a:off x="4468298" y="2716129"/>
            <a:ext cx="4236204" cy="324300"/>
            <a:chOff x="11912285" y="8691160"/>
            <a:chExt cx="11296544" cy="864801"/>
          </a:xfrm>
        </p:grpSpPr>
        <p:pic>
          <p:nvPicPr>
            <p:cNvPr id="308" name="Google Shape;308;p27"/>
            <p:cNvPicPr preferRelativeResize="0"/>
            <p:nvPr/>
          </p:nvPicPr>
          <p:blipFill rotWithShape="1">
            <a:blip r:embed="rId3">
              <a:alphaModFix amt="38000"/>
            </a:blip>
            <a:srcRect b="0" l="0" r="0" t="0"/>
            <a:stretch/>
          </p:blipFill>
          <p:spPr>
            <a:xfrm>
              <a:off x="15210821" y="8966721"/>
              <a:ext cx="2213670" cy="351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ext&#10;&#10;Description automatically generated with medium confidence" id="309" name="Google Shape;309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912285" y="8691160"/>
              <a:ext cx="1929768" cy="736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&#10;&#10;Description automatically generated" id="310" name="Google Shape;310;p27"/>
            <p:cNvPicPr preferRelativeResize="0"/>
            <p:nvPr/>
          </p:nvPicPr>
          <p:blipFill rotWithShape="1">
            <a:blip r:embed="rId5">
              <a:alphaModFix amt="35000"/>
            </a:blip>
            <a:srcRect b="0" l="0" r="0" t="0"/>
            <a:stretch/>
          </p:blipFill>
          <p:spPr>
            <a:xfrm>
              <a:off x="17724879" y="8963974"/>
              <a:ext cx="1500301" cy="3569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oston Scientific Logo PNG Transparent – Brands Logos" id="311" name="Google Shape;311;p27"/>
            <p:cNvPicPr preferRelativeResize="0"/>
            <p:nvPr/>
          </p:nvPicPr>
          <p:blipFill rotWithShape="1">
            <a:blip r:embed="rId6">
              <a:alphaModFix amt="35000"/>
            </a:blip>
            <a:srcRect b="23849" l="0" r="0" t="23849"/>
            <a:stretch/>
          </p:blipFill>
          <p:spPr>
            <a:xfrm>
              <a:off x="21612547" y="8728927"/>
              <a:ext cx="1596282" cy="8270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27"/>
            <p:cNvPicPr preferRelativeResize="0"/>
            <p:nvPr/>
          </p:nvPicPr>
          <p:blipFill rotWithShape="1">
            <a:blip r:embed="rId7">
              <a:alphaModFix amt="35000"/>
            </a:blip>
            <a:srcRect b="0" l="0" r="0" t="0"/>
            <a:stretch/>
          </p:blipFill>
          <p:spPr>
            <a:xfrm>
              <a:off x="20519779" y="8749399"/>
              <a:ext cx="792378" cy="786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27"/>
            <p:cNvPicPr preferRelativeResize="0"/>
            <p:nvPr/>
          </p:nvPicPr>
          <p:blipFill rotWithShape="1">
            <a:blip r:embed="rId8">
              <a:alphaModFix amt="35000"/>
            </a:blip>
            <a:srcRect b="0" l="0" r="0" t="0"/>
            <a:stretch/>
          </p:blipFill>
          <p:spPr>
            <a:xfrm>
              <a:off x="14142441" y="8830416"/>
              <a:ext cx="767994" cy="6240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27"/>
            <p:cNvPicPr preferRelativeResize="0"/>
            <p:nvPr/>
          </p:nvPicPr>
          <p:blipFill rotWithShape="1">
            <a:blip r:embed="rId9">
              <a:alphaModFix amt="35000"/>
            </a:blip>
            <a:srcRect b="0" l="0" r="0" t="0"/>
            <a:stretch/>
          </p:blipFill>
          <p:spPr>
            <a:xfrm>
              <a:off x="19525568" y="8798801"/>
              <a:ext cx="693823" cy="6872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5" name="Google Shape;315;p27"/>
          <p:cNvGrpSpPr/>
          <p:nvPr/>
        </p:nvGrpSpPr>
        <p:grpSpPr>
          <a:xfrm>
            <a:off x="4484809" y="1025676"/>
            <a:ext cx="4219693" cy="344874"/>
            <a:chOff x="11956315" y="3172881"/>
            <a:chExt cx="11252515" cy="919664"/>
          </a:xfrm>
        </p:grpSpPr>
        <p:pic>
          <p:nvPicPr>
            <p:cNvPr descr="Renegade Bio - SOSV" id="316" name="Google Shape;316;p27"/>
            <p:cNvPicPr preferRelativeResize="0"/>
            <p:nvPr/>
          </p:nvPicPr>
          <p:blipFill rotWithShape="1">
            <a:blip r:embed="rId10">
              <a:alphaModFix amt="24000"/>
            </a:blip>
            <a:srcRect b="0" l="0" r="0" t="0"/>
            <a:stretch/>
          </p:blipFill>
          <p:spPr>
            <a:xfrm>
              <a:off x="11956315" y="3172881"/>
              <a:ext cx="1774029" cy="919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27"/>
            <p:cNvPicPr preferRelativeResize="0"/>
            <p:nvPr/>
          </p:nvPicPr>
          <p:blipFill rotWithShape="1">
            <a:blip r:embed="rId11">
              <a:alphaModFix amt="52000"/>
            </a:blip>
            <a:srcRect b="0" l="0" r="0" t="0"/>
            <a:stretch/>
          </p:blipFill>
          <p:spPr>
            <a:xfrm>
              <a:off x="13953119" y="3322840"/>
              <a:ext cx="2309139" cy="619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Verkada logo" id="318" name="Google Shape;318;p27"/>
            <p:cNvPicPr preferRelativeResize="0"/>
            <p:nvPr/>
          </p:nvPicPr>
          <p:blipFill rotWithShape="1">
            <a:blip r:embed="rId12">
              <a:alphaModFix amt="45000"/>
            </a:blip>
            <a:srcRect b="0" l="0" r="0" t="0"/>
            <a:stretch/>
          </p:blipFill>
          <p:spPr>
            <a:xfrm>
              <a:off x="16485034" y="3328040"/>
              <a:ext cx="2036409" cy="609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Quidel-Logo-Horizontal-Transparent - BioPacific Diagnostic Inc." id="319" name="Google Shape;319;p27"/>
            <p:cNvPicPr preferRelativeResize="0"/>
            <p:nvPr/>
          </p:nvPicPr>
          <p:blipFill rotWithShape="1">
            <a:blip r:embed="rId13">
              <a:alphaModFix amt="50000"/>
            </a:blip>
            <a:srcRect b="0" l="0" r="0" t="0"/>
            <a:stretch/>
          </p:blipFill>
          <p:spPr>
            <a:xfrm>
              <a:off x="18744217" y="3387063"/>
              <a:ext cx="1898218" cy="49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ext&#10;&#10;Description automatically generated" id="320" name="Google Shape;320;p27"/>
            <p:cNvPicPr preferRelativeResize="0"/>
            <p:nvPr/>
          </p:nvPicPr>
          <p:blipFill rotWithShape="1">
            <a:blip r:embed="rId14">
              <a:alphaModFix amt="35000"/>
            </a:blip>
            <a:srcRect b="0" l="0" r="0" t="0"/>
            <a:stretch/>
          </p:blipFill>
          <p:spPr>
            <a:xfrm>
              <a:off x="20865212" y="3305475"/>
              <a:ext cx="2343618" cy="6544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" name="Google Shape;321;p27"/>
          <p:cNvGrpSpPr/>
          <p:nvPr/>
        </p:nvGrpSpPr>
        <p:grpSpPr>
          <a:xfrm>
            <a:off x="4395671" y="1491014"/>
            <a:ext cx="4300811" cy="289968"/>
            <a:chOff x="11718613" y="4185869"/>
            <a:chExt cx="11468830" cy="773247"/>
          </a:xfrm>
        </p:grpSpPr>
        <p:pic>
          <p:nvPicPr>
            <p:cNvPr id="322" name="Google Shape;322;p27"/>
            <p:cNvPicPr preferRelativeResize="0"/>
            <p:nvPr/>
          </p:nvPicPr>
          <p:blipFill rotWithShape="1">
            <a:blip r:embed="rId15">
              <a:alphaModFix amt="35000"/>
            </a:blip>
            <a:srcRect b="0" l="0" r="0" t="0"/>
            <a:stretch/>
          </p:blipFill>
          <p:spPr>
            <a:xfrm>
              <a:off x="11718613" y="4240392"/>
              <a:ext cx="2213663" cy="66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7"/>
            <p:cNvPicPr preferRelativeResize="0"/>
            <p:nvPr/>
          </p:nvPicPr>
          <p:blipFill rotWithShape="1">
            <a:blip r:embed="rId16">
              <a:alphaModFix amt="56000"/>
            </a:blip>
            <a:srcRect b="0" l="0" r="0" t="0"/>
            <a:stretch/>
          </p:blipFill>
          <p:spPr>
            <a:xfrm>
              <a:off x="20142462" y="4262670"/>
              <a:ext cx="2169253" cy="619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27"/>
            <p:cNvPicPr preferRelativeResize="0"/>
            <p:nvPr/>
          </p:nvPicPr>
          <p:blipFill rotWithShape="1">
            <a:blip r:embed="rId17">
              <a:alphaModFix amt="56000"/>
            </a:blip>
            <a:srcRect b="0" l="0" r="0" t="0"/>
            <a:stretch/>
          </p:blipFill>
          <p:spPr>
            <a:xfrm>
              <a:off x="16732420" y="4199355"/>
              <a:ext cx="2120126" cy="74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27"/>
            <p:cNvPicPr preferRelativeResize="0"/>
            <p:nvPr/>
          </p:nvPicPr>
          <p:blipFill rotWithShape="1">
            <a:blip r:embed="rId18">
              <a:alphaModFix amt="48000"/>
            </a:blip>
            <a:srcRect b="0" l="0" r="0" t="0"/>
            <a:stretch/>
          </p:blipFill>
          <p:spPr>
            <a:xfrm>
              <a:off x="15698455" y="4185869"/>
              <a:ext cx="780651" cy="773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27"/>
            <p:cNvPicPr preferRelativeResize="0"/>
            <p:nvPr/>
          </p:nvPicPr>
          <p:blipFill rotWithShape="1">
            <a:blip r:embed="rId19">
              <a:alphaModFix amt="47000"/>
            </a:blip>
            <a:srcRect b="0" l="0" r="0" t="0"/>
            <a:stretch/>
          </p:blipFill>
          <p:spPr>
            <a:xfrm>
              <a:off x="14185589" y="4245243"/>
              <a:ext cx="1259552" cy="654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27"/>
            <p:cNvPicPr preferRelativeResize="0"/>
            <p:nvPr/>
          </p:nvPicPr>
          <p:blipFill rotWithShape="1">
            <a:blip r:embed="rId20">
              <a:alphaModFix amt="35000"/>
            </a:blip>
            <a:srcRect b="0" l="0" r="0" t="0"/>
            <a:stretch/>
          </p:blipFill>
          <p:spPr>
            <a:xfrm>
              <a:off x="19105860" y="4293623"/>
              <a:ext cx="783288" cy="557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27"/>
            <p:cNvPicPr preferRelativeResize="0"/>
            <p:nvPr/>
          </p:nvPicPr>
          <p:blipFill rotWithShape="1">
            <a:blip r:embed="rId21">
              <a:alphaModFix amt="35000"/>
            </a:blip>
            <a:srcRect b="0" l="0" r="0" t="0"/>
            <a:stretch/>
          </p:blipFill>
          <p:spPr>
            <a:xfrm>
              <a:off x="22565029" y="4264220"/>
              <a:ext cx="622414" cy="6165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" name="Google Shape;329;p27"/>
          <p:cNvGrpSpPr/>
          <p:nvPr/>
        </p:nvGrpSpPr>
        <p:grpSpPr>
          <a:xfrm>
            <a:off x="4464880" y="4614024"/>
            <a:ext cx="4239622" cy="290868"/>
            <a:chOff x="11903171" y="12304079"/>
            <a:chExt cx="11305660" cy="775648"/>
          </a:xfrm>
        </p:grpSpPr>
        <p:pic>
          <p:nvPicPr>
            <p:cNvPr descr="Logo&#10;&#10;Description automatically generated" id="330" name="Google Shape;330;p2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20392242" y="12304079"/>
              <a:ext cx="1204039" cy="775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27"/>
            <p:cNvPicPr preferRelativeResize="0"/>
            <p:nvPr/>
          </p:nvPicPr>
          <p:blipFill rotWithShape="1">
            <a:blip r:embed="rId23">
              <a:alphaModFix amt="65000"/>
            </a:blip>
            <a:srcRect b="0" l="0" r="0" t="0"/>
            <a:stretch/>
          </p:blipFill>
          <p:spPr>
            <a:xfrm>
              <a:off x="18184664" y="12336775"/>
              <a:ext cx="931297" cy="710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&#10;&#10;Description automatically generated" id="332" name="Google Shape;332;p27"/>
            <p:cNvPicPr preferRelativeResize="0"/>
            <p:nvPr/>
          </p:nvPicPr>
          <p:blipFill rotWithShape="1">
            <a:blip r:embed="rId24">
              <a:alphaModFix amt="35000"/>
            </a:blip>
            <a:srcRect b="0" l="0" r="0" t="0"/>
            <a:stretch/>
          </p:blipFill>
          <p:spPr>
            <a:xfrm>
              <a:off x="11903171" y="12443499"/>
              <a:ext cx="1259529" cy="4968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inneapolis Public Schools" id="333" name="Google Shape;333;p27"/>
            <p:cNvPicPr preferRelativeResize="0"/>
            <p:nvPr/>
          </p:nvPicPr>
          <p:blipFill rotWithShape="1">
            <a:blip r:embed="rId25">
              <a:alphaModFix amt="71000"/>
            </a:blip>
            <a:srcRect b="0" l="0" r="0" t="0"/>
            <a:stretch/>
          </p:blipFill>
          <p:spPr>
            <a:xfrm>
              <a:off x="14700202" y="12460978"/>
              <a:ext cx="2390985" cy="461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27"/>
            <p:cNvPicPr preferRelativeResize="0"/>
            <p:nvPr/>
          </p:nvPicPr>
          <p:blipFill rotWithShape="1">
            <a:blip r:embed="rId26">
              <a:alphaModFix amt="39000"/>
            </a:blip>
            <a:srcRect b="0" l="0" r="0" t="0"/>
            <a:stretch/>
          </p:blipFill>
          <p:spPr>
            <a:xfrm>
              <a:off x="17340216" y="12352260"/>
              <a:ext cx="595419" cy="6792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27"/>
            <p:cNvPicPr preferRelativeResize="0"/>
            <p:nvPr/>
          </p:nvPicPr>
          <p:blipFill rotWithShape="1">
            <a:blip r:embed="rId27">
              <a:alphaModFix amt="35000"/>
            </a:blip>
            <a:srcRect b="0" l="0" r="0" t="0"/>
            <a:stretch/>
          </p:blipFill>
          <p:spPr>
            <a:xfrm>
              <a:off x="13411728" y="12385699"/>
              <a:ext cx="1039445" cy="6124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&#10;&#10;Description automatically generated" id="336" name="Google Shape;336;p27"/>
            <p:cNvPicPr preferRelativeResize="0"/>
            <p:nvPr/>
          </p:nvPicPr>
          <p:blipFill rotWithShape="1">
            <a:blip r:embed="rId28">
              <a:alphaModFix amt="35000"/>
            </a:blip>
            <a:srcRect b="0" l="0" r="0" t="0"/>
            <a:stretch/>
          </p:blipFill>
          <p:spPr>
            <a:xfrm>
              <a:off x="19364990" y="12304523"/>
              <a:ext cx="778223" cy="774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ext&#10;&#10;Description automatically generated" id="337" name="Google Shape;337;p27"/>
            <p:cNvPicPr preferRelativeResize="0"/>
            <p:nvPr/>
          </p:nvPicPr>
          <p:blipFill rotWithShape="1">
            <a:blip r:embed="rId29">
              <a:alphaModFix amt="55000"/>
            </a:blip>
            <a:srcRect b="0" l="0" r="0" t="0"/>
            <a:stretch/>
          </p:blipFill>
          <p:spPr>
            <a:xfrm>
              <a:off x="21845311" y="12468496"/>
              <a:ext cx="1363520" cy="4468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8" name="Google Shape;338;p27"/>
          <p:cNvGrpSpPr/>
          <p:nvPr/>
        </p:nvGrpSpPr>
        <p:grpSpPr>
          <a:xfrm>
            <a:off x="4486717" y="3160900"/>
            <a:ext cx="4217784" cy="345645"/>
            <a:chOff x="11961404" y="10115317"/>
            <a:chExt cx="11247425" cy="921720"/>
          </a:xfrm>
        </p:grpSpPr>
        <p:pic>
          <p:nvPicPr>
            <p:cNvPr id="339" name="Google Shape;339;p27"/>
            <p:cNvPicPr preferRelativeResize="0"/>
            <p:nvPr/>
          </p:nvPicPr>
          <p:blipFill rotWithShape="1">
            <a:blip r:embed="rId30">
              <a:alphaModFix amt="25000"/>
            </a:blip>
            <a:srcRect b="0" l="0" r="0" t="0"/>
            <a:stretch/>
          </p:blipFill>
          <p:spPr>
            <a:xfrm>
              <a:off x="11961404" y="10226048"/>
              <a:ext cx="1286952" cy="700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27"/>
            <p:cNvPicPr preferRelativeResize="0"/>
            <p:nvPr/>
          </p:nvPicPr>
          <p:blipFill rotWithShape="1">
            <a:blip r:embed="rId31">
              <a:alphaModFix amt="35000"/>
            </a:blip>
            <a:srcRect b="0" l="0" r="0" t="0"/>
            <a:stretch/>
          </p:blipFill>
          <p:spPr>
            <a:xfrm>
              <a:off x="13444766" y="10183043"/>
              <a:ext cx="793750" cy="786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27"/>
            <p:cNvPicPr preferRelativeResize="0"/>
            <p:nvPr/>
          </p:nvPicPr>
          <p:blipFill rotWithShape="1">
            <a:blip r:embed="rId32">
              <a:alphaModFix amt="35000"/>
            </a:blip>
            <a:srcRect b="0" l="0" r="0" t="0"/>
            <a:stretch/>
          </p:blipFill>
          <p:spPr>
            <a:xfrm>
              <a:off x="21207366" y="10352771"/>
              <a:ext cx="2001463" cy="4468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da&amp;#39;s Lodges Home" id="342" name="Google Shape;342;p27"/>
            <p:cNvPicPr preferRelativeResize="0"/>
            <p:nvPr/>
          </p:nvPicPr>
          <p:blipFill rotWithShape="1">
            <a:blip r:embed="rId33">
              <a:alphaModFix amt="35000"/>
            </a:blip>
            <a:srcRect b="0" l="0" r="0" t="0"/>
            <a:stretch/>
          </p:blipFill>
          <p:spPr>
            <a:xfrm>
              <a:off x="14434925" y="10284560"/>
              <a:ext cx="2436344" cy="583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27"/>
            <p:cNvPicPr preferRelativeResize="0"/>
            <p:nvPr/>
          </p:nvPicPr>
          <p:blipFill rotWithShape="1">
            <a:blip r:embed="rId34">
              <a:alphaModFix amt="20000"/>
            </a:blip>
            <a:srcRect b="0" l="0" r="0" t="0"/>
            <a:stretch/>
          </p:blipFill>
          <p:spPr>
            <a:xfrm>
              <a:off x="17761196" y="10260891"/>
              <a:ext cx="1204038" cy="6305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27"/>
            <p:cNvPicPr preferRelativeResize="0"/>
            <p:nvPr/>
          </p:nvPicPr>
          <p:blipFill rotWithShape="1">
            <a:blip r:embed="rId35">
              <a:alphaModFix amt="35000"/>
            </a:blip>
            <a:srcRect b="0" l="0" r="0" t="0"/>
            <a:stretch/>
          </p:blipFill>
          <p:spPr>
            <a:xfrm>
              <a:off x="17067679" y="10315870"/>
              <a:ext cx="497107" cy="520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27"/>
            <p:cNvPicPr preferRelativeResize="0"/>
            <p:nvPr/>
          </p:nvPicPr>
          <p:blipFill rotWithShape="1">
            <a:blip r:embed="rId36">
              <a:alphaModFix amt="35000"/>
            </a:blip>
            <a:srcRect b="0" l="0" r="0" t="0"/>
            <a:stretch/>
          </p:blipFill>
          <p:spPr>
            <a:xfrm flipH="1">
              <a:off x="19161644" y="10115317"/>
              <a:ext cx="931294" cy="921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27"/>
            <p:cNvPicPr preferRelativeResize="0"/>
            <p:nvPr/>
          </p:nvPicPr>
          <p:blipFill rotWithShape="1">
            <a:blip r:embed="rId37">
              <a:alphaModFix amt="35000"/>
            </a:blip>
            <a:srcRect b="13491" l="21784" r="21352" t="18610"/>
            <a:stretch/>
          </p:blipFill>
          <p:spPr>
            <a:xfrm>
              <a:off x="20289348" y="10234753"/>
              <a:ext cx="721608" cy="6828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" name="Google Shape;347;p27"/>
          <p:cNvGrpSpPr/>
          <p:nvPr/>
        </p:nvGrpSpPr>
        <p:grpSpPr>
          <a:xfrm>
            <a:off x="4484651" y="2312788"/>
            <a:ext cx="4252008" cy="297040"/>
            <a:chOff x="11955894" y="6577417"/>
            <a:chExt cx="11338688" cy="792108"/>
          </a:xfrm>
        </p:grpSpPr>
        <p:pic>
          <p:nvPicPr>
            <p:cNvPr descr="Text&#10;&#10;Description automatically generated" id="348" name="Google Shape;348;p27"/>
            <p:cNvPicPr preferRelativeResize="0"/>
            <p:nvPr/>
          </p:nvPicPr>
          <p:blipFill rotWithShape="1">
            <a:blip r:embed="rId38">
              <a:alphaModFix amt="35000"/>
            </a:blip>
            <a:srcRect b="0" l="0" r="0" t="0"/>
            <a:stretch/>
          </p:blipFill>
          <p:spPr>
            <a:xfrm>
              <a:off x="16292234" y="6641371"/>
              <a:ext cx="2855948" cy="66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27"/>
            <p:cNvPicPr preferRelativeResize="0"/>
            <p:nvPr/>
          </p:nvPicPr>
          <p:blipFill rotWithShape="1">
            <a:blip r:embed="rId39">
              <a:alphaModFix amt="41000"/>
            </a:blip>
            <a:srcRect b="0" l="0" r="0" t="0"/>
            <a:stretch/>
          </p:blipFill>
          <p:spPr>
            <a:xfrm>
              <a:off x="20649718" y="6713767"/>
              <a:ext cx="2644864" cy="519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27"/>
            <p:cNvPicPr preferRelativeResize="0"/>
            <p:nvPr/>
          </p:nvPicPr>
          <p:blipFill rotWithShape="1">
            <a:blip r:embed="rId40">
              <a:alphaModFix amt="35000"/>
            </a:blip>
            <a:srcRect b="0" l="0" r="0" t="0"/>
            <a:stretch/>
          </p:blipFill>
          <p:spPr>
            <a:xfrm>
              <a:off x="11955894" y="6781082"/>
              <a:ext cx="3001227" cy="384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unnyvale logo: $96,000 for new city brand" id="351" name="Google Shape;351;p27"/>
            <p:cNvPicPr preferRelativeResize="0"/>
            <p:nvPr/>
          </p:nvPicPr>
          <p:blipFill rotWithShape="1">
            <a:blip r:embed="rId41">
              <a:alphaModFix amt="35000"/>
            </a:blip>
            <a:srcRect b="0" l="0" r="0" t="0"/>
            <a:stretch/>
          </p:blipFill>
          <p:spPr>
            <a:xfrm>
              <a:off x="15262121" y="6651406"/>
              <a:ext cx="725113" cy="6441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27"/>
            <p:cNvPicPr preferRelativeResize="0"/>
            <p:nvPr/>
          </p:nvPicPr>
          <p:blipFill rotWithShape="1">
            <a:blip r:embed="rId42">
              <a:alphaModFix amt="35000"/>
            </a:blip>
            <a:srcRect b="0" l="0" r="0" t="0"/>
            <a:stretch/>
          </p:blipFill>
          <p:spPr>
            <a:xfrm>
              <a:off x="19453182" y="6577417"/>
              <a:ext cx="891536" cy="792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" name="Google Shape;353;p27"/>
          <p:cNvGrpSpPr/>
          <p:nvPr/>
        </p:nvGrpSpPr>
        <p:grpSpPr>
          <a:xfrm>
            <a:off x="4468298" y="4182332"/>
            <a:ext cx="4301338" cy="311227"/>
            <a:chOff x="11912285" y="10337343"/>
            <a:chExt cx="11470235" cy="829940"/>
          </a:xfrm>
        </p:grpSpPr>
        <p:pic>
          <p:nvPicPr>
            <p:cNvPr descr="The Leading Respiratory Hospital in the Nation" id="354" name="Google Shape;354;p27"/>
            <p:cNvPicPr preferRelativeResize="0"/>
            <p:nvPr/>
          </p:nvPicPr>
          <p:blipFill rotWithShape="1">
            <a:blip r:embed="rId43">
              <a:alphaModFix amt="35000"/>
            </a:blip>
            <a:srcRect b="0" l="0" r="0" t="0"/>
            <a:stretch/>
          </p:blipFill>
          <p:spPr>
            <a:xfrm>
              <a:off x="12959263" y="10429612"/>
              <a:ext cx="2390930" cy="645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, icon&#10;&#10;Description automatically generated" id="355" name="Google Shape;355;p27"/>
            <p:cNvPicPr preferRelativeResize="0"/>
            <p:nvPr/>
          </p:nvPicPr>
          <p:blipFill rotWithShape="1">
            <a:blip r:embed="rId44">
              <a:alphaModFix amt="45000"/>
            </a:blip>
            <a:srcRect b="0" l="0" r="0" t="0"/>
            <a:stretch/>
          </p:blipFill>
          <p:spPr>
            <a:xfrm>
              <a:off x="15618747" y="10566815"/>
              <a:ext cx="1774035" cy="370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logo&#10;&#10;Description automatically generated" id="356" name="Google Shape;356;p27"/>
            <p:cNvPicPr preferRelativeResize="0"/>
            <p:nvPr/>
          </p:nvPicPr>
          <p:blipFill rotWithShape="1">
            <a:blip r:embed="rId45">
              <a:alphaModFix amt="35000"/>
            </a:blip>
            <a:srcRect b="0" l="0" r="0" t="0"/>
            <a:stretch/>
          </p:blipFill>
          <p:spPr>
            <a:xfrm>
              <a:off x="18861169" y="10606214"/>
              <a:ext cx="1781505" cy="292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27"/>
            <p:cNvPicPr preferRelativeResize="0"/>
            <p:nvPr/>
          </p:nvPicPr>
          <p:blipFill rotWithShape="1">
            <a:blip r:embed="rId46">
              <a:alphaModFix amt="44000"/>
            </a:blip>
            <a:srcRect b="0" l="0" r="0" t="0"/>
            <a:stretch/>
          </p:blipFill>
          <p:spPr>
            <a:xfrm>
              <a:off x="11912285" y="10431361"/>
              <a:ext cx="778423" cy="641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27"/>
            <p:cNvPicPr preferRelativeResize="0"/>
            <p:nvPr/>
          </p:nvPicPr>
          <p:blipFill rotWithShape="1">
            <a:blip r:embed="rId47">
              <a:alphaModFix amt="35000"/>
            </a:blip>
            <a:srcRect b="0" l="0" r="0" t="0"/>
            <a:stretch/>
          </p:blipFill>
          <p:spPr>
            <a:xfrm>
              <a:off x="20911228" y="10337343"/>
              <a:ext cx="792365" cy="8299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27"/>
            <p:cNvPicPr preferRelativeResize="0"/>
            <p:nvPr/>
          </p:nvPicPr>
          <p:blipFill rotWithShape="1">
            <a:blip r:embed="rId48">
              <a:alphaModFix amt="35000"/>
            </a:blip>
            <a:srcRect b="0" l="0" r="0" t="0"/>
            <a:stretch/>
          </p:blipFill>
          <p:spPr>
            <a:xfrm>
              <a:off x="17661336" y="10413696"/>
              <a:ext cx="931279" cy="677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-up of a label&#10;&#10;Description automatically generated with medium confidence" id="360" name="Google Shape;360;p27"/>
            <p:cNvPicPr preferRelativeResize="0"/>
            <p:nvPr/>
          </p:nvPicPr>
          <p:blipFill rotWithShape="1">
            <a:blip r:embed="rId49">
              <a:alphaModFix amt="25000"/>
            </a:blip>
            <a:srcRect b="0" l="0" r="0" t="0"/>
            <a:stretch/>
          </p:blipFill>
          <p:spPr>
            <a:xfrm>
              <a:off x="21972150" y="10382719"/>
              <a:ext cx="1410370" cy="739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1" name="Google Shape;361;p27"/>
          <p:cNvGrpSpPr/>
          <p:nvPr/>
        </p:nvGrpSpPr>
        <p:grpSpPr>
          <a:xfrm>
            <a:off x="4466590" y="655718"/>
            <a:ext cx="4210732" cy="249495"/>
            <a:chOff x="11907731" y="1971044"/>
            <a:chExt cx="11228618" cy="665319"/>
          </a:xfrm>
        </p:grpSpPr>
        <p:pic>
          <p:nvPicPr>
            <p:cNvPr id="362" name="Google Shape;362;p27"/>
            <p:cNvPicPr preferRelativeResize="0"/>
            <p:nvPr/>
          </p:nvPicPr>
          <p:blipFill rotWithShape="1">
            <a:blip r:embed="rId50">
              <a:alphaModFix amt="35000"/>
            </a:blip>
            <a:srcRect b="0" l="0" r="0" t="0"/>
            <a:stretch/>
          </p:blipFill>
          <p:spPr>
            <a:xfrm>
              <a:off x="14133402" y="2010779"/>
              <a:ext cx="595378" cy="585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27"/>
            <p:cNvPicPr preferRelativeResize="0"/>
            <p:nvPr/>
          </p:nvPicPr>
          <p:blipFill rotWithShape="1">
            <a:blip r:embed="rId51">
              <a:alphaModFix amt="35000"/>
            </a:blip>
            <a:srcRect b="0" l="0" r="0" t="0"/>
            <a:stretch/>
          </p:blipFill>
          <p:spPr>
            <a:xfrm>
              <a:off x="18260843" y="1985362"/>
              <a:ext cx="622771" cy="636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graphical user interface&#10;&#10;Description automatically generated" id="364" name="Google Shape;364;p27"/>
            <p:cNvPicPr preferRelativeResize="0"/>
            <p:nvPr/>
          </p:nvPicPr>
          <p:blipFill rotWithShape="1">
            <a:blip r:embed="rId52">
              <a:alphaModFix amt="52999"/>
            </a:blip>
            <a:srcRect b="0" l="0" r="0" t="0"/>
            <a:stretch/>
          </p:blipFill>
          <p:spPr>
            <a:xfrm>
              <a:off x="16172684" y="1971044"/>
              <a:ext cx="1774032" cy="665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screenshot of a video game&#10;&#10;Description automatically generated with low confidence" id="365" name="Google Shape;365;p27"/>
            <p:cNvPicPr preferRelativeResize="0"/>
            <p:nvPr/>
          </p:nvPicPr>
          <p:blipFill rotWithShape="1">
            <a:blip r:embed="rId53">
              <a:alphaModFix amt="65000"/>
            </a:blip>
            <a:srcRect b="0" l="0" r="0" t="0"/>
            <a:stretch/>
          </p:blipFill>
          <p:spPr>
            <a:xfrm>
              <a:off x="11907731" y="2075317"/>
              <a:ext cx="1911545" cy="456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&#10;&#10;Description automatically generated with medium confidence" id="366" name="Google Shape;366;p27"/>
            <p:cNvPicPr preferRelativeResize="0"/>
            <p:nvPr/>
          </p:nvPicPr>
          <p:blipFill rotWithShape="1">
            <a:blip r:embed="rId54">
              <a:alphaModFix amt="60000"/>
            </a:blip>
            <a:srcRect b="0" l="0" r="0" t="0"/>
            <a:stretch/>
          </p:blipFill>
          <p:spPr>
            <a:xfrm>
              <a:off x="20434830" y="2022439"/>
              <a:ext cx="2701519" cy="562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ptain Cooper Elementary School / Overview" id="367" name="Google Shape;367;p27"/>
            <p:cNvPicPr preferRelativeResize="0"/>
            <p:nvPr/>
          </p:nvPicPr>
          <p:blipFill rotWithShape="1">
            <a:blip r:embed="rId55">
              <a:alphaModFix amt="71000"/>
            </a:blip>
            <a:srcRect b="0" l="0" r="0" t="0"/>
            <a:stretch/>
          </p:blipFill>
          <p:spPr>
            <a:xfrm>
              <a:off x="15042907" y="1971615"/>
              <a:ext cx="815650" cy="664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&#10;&#10;Description automatically generated" id="368" name="Google Shape;368;p27"/>
            <p:cNvPicPr preferRelativeResize="0"/>
            <p:nvPr/>
          </p:nvPicPr>
          <p:blipFill rotWithShape="1">
            <a:blip r:embed="rId56">
              <a:alphaModFix amt="35000"/>
            </a:blip>
            <a:srcRect b="0" l="0" r="0" t="0"/>
            <a:stretch/>
          </p:blipFill>
          <p:spPr>
            <a:xfrm>
              <a:off x="19197739" y="1988584"/>
              <a:ext cx="922969" cy="6302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9" name="Google Shape;369;p27"/>
          <p:cNvGrpSpPr/>
          <p:nvPr/>
        </p:nvGrpSpPr>
        <p:grpSpPr>
          <a:xfrm>
            <a:off x="4460379" y="3627002"/>
            <a:ext cx="4244124" cy="434873"/>
            <a:chOff x="11891169" y="9533456"/>
            <a:chExt cx="11317663" cy="1159661"/>
          </a:xfrm>
        </p:grpSpPr>
        <p:pic>
          <p:nvPicPr>
            <p:cNvPr descr="Text, logo&#10;&#10;Description automatically generated" id="370" name="Google Shape;370;p27"/>
            <p:cNvPicPr preferRelativeResize="0"/>
            <p:nvPr/>
          </p:nvPicPr>
          <p:blipFill rotWithShape="1">
            <a:blip r:embed="rId57">
              <a:alphaModFix amt="25000"/>
            </a:blip>
            <a:srcRect b="0" l="0" r="0" t="0"/>
            <a:stretch/>
          </p:blipFill>
          <p:spPr>
            <a:xfrm>
              <a:off x="17459056" y="9533456"/>
              <a:ext cx="1170641" cy="11596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27"/>
            <p:cNvPicPr preferRelativeResize="0"/>
            <p:nvPr/>
          </p:nvPicPr>
          <p:blipFill rotWithShape="1">
            <a:blip r:embed="rId58">
              <a:alphaModFix amt="35000"/>
            </a:blip>
            <a:srcRect b="0" l="0" r="0" t="0"/>
            <a:stretch/>
          </p:blipFill>
          <p:spPr>
            <a:xfrm>
              <a:off x="12652786" y="9970622"/>
              <a:ext cx="2304335" cy="2853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text, sign&#10;&#10;Description automatically generated" id="372" name="Google Shape;372;p27"/>
            <p:cNvPicPr preferRelativeResize="0"/>
            <p:nvPr/>
          </p:nvPicPr>
          <p:blipFill rotWithShape="1">
            <a:blip r:embed="rId59">
              <a:alphaModFix amt="35000"/>
            </a:blip>
            <a:srcRect b="0" l="0" r="0" t="0"/>
            <a:stretch/>
          </p:blipFill>
          <p:spPr>
            <a:xfrm>
              <a:off x="11891169" y="9783888"/>
              <a:ext cx="595311" cy="658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7"/>
            <p:cNvPicPr preferRelativeResize="0"/>
            <p:nvPr/>
          </p:nvPicPr>
          <p:blipFill rotWithShape="1">
            <a:blip r:embed="rId60">
              <a:alphaModFix amt="75000"/>
            </a:blip>
            <a:srcRect b="0" l="0" r="0" t="0"/>
            <a:stretch/>
          </p:blipFill>
          <p:spPr>
            <a:xfrm>
              <a:off x="15123427" y="9786147"/>
              <a:ext cx="2169324" cy="654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27"/>
            <p:cNvPicPr preferRelativeResize="0"/>
            <p:nvPr/>
          </p:nvPicPr>
          <p:blipFill rotWithShape="1">
            <a:blip r:embed="rId61">
              <a:alphaModFix amt="39000"/>
            </a:blip>
            <a:srcRect b="0" l="0" r="0" t="0"/>
            <a:stretch/>
          </p:blipFill>
          <p:spPr>
            <a:xfrm>
              <a:off x="21709107" y="9877893"/>
              <a:ext cx="1499725" cy="4707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27"/>
            <p:cNvPicPr preferRelativeResize="0"/>
            <p:nvPr/>
          </p:nvPicPr>
          <p:blipFill rotWithShape="1">
            <a:blip r:embed="rId62">
              <a:alphaModFix amt="41000"/>
            </a:blip>
            <a:srcRect b="0" l="0" r="0" t="0"/>
            <a:stretch/>
          </p:blipFill>
          <p:spPr>
            <a:xfrm>
              <a:off x="18796003" y="9778806"/>
              <a:ext cx="675322" cy="668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27"/>
            <p:cNvPicPr preferRelativeResize="0"/>
            <p:nvPr/>
          </p:nvPicPr>
          <p:blipFill rotWithShape="1">
            <a:blip r:embed="rId63">
              <a:alphaModFix amt="20000"/>
            </a:blip>
            <a:srcRect b="0" l="0" r="0" t="0"/>
            <a:stretch/>
          </p:blipFill>
          <p:spPr>
            <a:xfrm>
              <a:off x="19637631" y="9865562"/>
              <a:ext cx="1063476" cy="495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27"/>
            <p:cNvPicPr preferRelativeResize="0"/>
            <p:nvPr/>
          </p:nvPicPr>
          <p:blipFill rotWithShape="1">
            <a:blip r:embed="rId64">
              <a:alphaModFix amt="35000"/>
            </a:blip>
            <a:srcRect b="0" l="0" r="0" t="0"/>
            <a:stretch/>
          </p:blipFill>
          <p:spPr>
            <a:xfrm>
              <a:off x="20867414" y="9813560"/>
              <a:ext cx="675387" cy="5994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8" name="Google Shape;378;p27"/>
          <p:cNvGrpSpPr/>
          <p:nvPr/>
        </p:nvGrpSpPr>
        <p:grpSpPr>
          <a:xfrm>
            <a:off x="4484296" y="218203"/>
            <a:ext cx="4193025" cy="317054"/>
            <a:chOff x="11954946" y="581873"/>
            <a:chExt cx="11181400" cy="845478"/>
          </a:xfrm>
        </p:grpSpPr>
        <p:pic>
          <p:nvPicPr>
            <p:cNvPr id="379" name="Google Shape;379;p27"/>
            <p:cNvPicPr preferRelativeResize="0"/>
            <p:nvPr/>
          </p:nvPicPr>
          <p:blipFill rotWithShape="1">
            <a:blip r:embed="rId65">
              <a:alphaModFix amt="45000"/>
            </a:blip>
            <a:srcRect b="0" l="0" r="0" t="0"/>
            <a:stretch/>
          </p:blipFill>
          <p:spPr>
            <a:xfrm>
              <a:off x="13230539" y="584921"/>
              <a:ext cx="3005199" cy="839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27"/>
            <p:cNvPicPr preferRelativeResize="0"/>
            <p:nvPr/>
          </p:nvPicPr>
          <p:blipFill rotWithShape="1">
            <a:blip r:embed="rId66">
              <a:alphaModFix amt="55000"/>
            </a:blip>
            <a:srcRect b="0" l="0" r="0" t="0"/>
            <a:stretch/>
          </p:blipFill>
          <p:spPr>
            <a:xfrm>
              <a:off x="20706732" y="769222"/>
              <a:ext cx="2429614" cy="470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, company name&#10;&#10;Description automatically generated" id="381" name="Google Shape;381;p27"/>
            <p:cNvPicPr preferRelativeResize="0"/>
            <p:nvPr/>
          </p:nvPicPr>
          <p:blipFill rotWithShape="1">
            <a:blip r:embed="rId67">
              <a:alphaModFix amt="87000"/>
            </a:blip>
            <a:srcRect b="0" l="0" r="0" t="0"/>
            <a:stretch/>
          </p:blipFill>
          <p:spPr>
            <a:xfrm>
              <a:off x="17849587" y="727720"/>
              <a:ext cx="1410369" cy="553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27"/>
            <p:cNvPicPr preferRelativeResize="0"/>
            <p:nvPr/>
          </p:nvPicPr>
          <p:blipFill rotWithShape="1">
            <a:blip r:embed="rId68">
              <a:alphaModFix amt="55000"/>
            </a:blip>
            <a:srcRect b="0" l="0" r="0" t="0"/>
            <a:stretch/>
          </p:blipFill>
          <p:spPr>
            <a:xfrm>
              <a:off x="19685655" y="627369"/>
              <a:ext cx="595381" cy="754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27"/>
            <p:cNvPicPr preferRelativeResize="0"/>
            <p:nvPr/>
          </p:nvPicPr>
          <p:blipFill rotWithShape="1">
            <a:blip r:embed="rId69">
              <a:alphaModFix amt="39000"/>
            </a:blip>
            <a:srcRect b="0" l="0" r="0" t="0"/>
            <a:stretch/>
          </p:blipFill>
          <p:spPr>
            <a:xfrm>
              <a:off x="16661436" y="581873"/>
              <a:ext cx="762452" cy="845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27"/>
            <p:cNvPicPr preferRelativeResize="0"/>
            <p:nvPr/>
          </p:nvPicPr>
          <p:blipFill rotWithShape="1">
            <a:blip r:embed="rId70">
              <a:alphaModFix amt="35000"/>
            </a:blip>
            <a:srcRect b="0" l="0" r="0" t="0"/>
            <a:stretch/>
          </p:blipFill>
          <p:spPr>
            <a:xfrm>
              <a:off x="11954946" y="707897"/>
              <a:ext cx="849895" cy="5934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5" name="Google Shape;385;p27"/>
          <p:cNvGrpSpPr/>
          <p:nvPr/>
        </p:nvGrpSpPr>
        <p:grpSpPr>
          <a:xfrm>
            <a:off x="4483594" y="1901439"/>
            <a:ext cx="4207828" cy="290888"/>
            <a:chOff x="11953074" y="5270383"/>
            <a:chExt cx="11220876" cy="775700"/>
          </a:xfrm>
        </p:grpSpPr>
        <p:grpSp>
          <p:nvGrpSpPr>
            <p:cNvPr id="386" name="Google Shape;386;p27"/>
            <p:cNvGrpSpPr/>
            <p:nvPr/>
          </p:nvGrpSpPr>
          <p:grpSpPr>
            <a:xfrm>
              <a:off x="15033148" y="5480017"/>
              <a:ext cx="1596287" cy="356229"/>
              <a:chOff x="523814" y="2310796"/>
              <a:chExt cx="633900" cy="142800"/>
            </a:xfrm>
          </p:grpSpPr>
          <p:sp>
            <p:nvSpPr>
              <p:cNvPr id="387" name="Google Shape;387;p27"/>
              <p:cNvSpPr/>
              <p:nvPr/>
            </p:nvSpPr>
            <p:spPr>
              <a:xfrm>
                <a:off x="523814" y="2310796"/>
                <a:ext cx="633900" cy="14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7125" lIns="34275" spcFirstLastPara="1" rIns="34275" wrap="square" tIns="171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5"/>
                  <a:buFont typeface="Arial"/>
                  <a:buNone/>
                </a:pPr>
                <a:r>
                  <a:t/>
                </a:r>
                <a:endParaRPr b="0" i="0" sz="525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88" name="Google Shape;388;p27"/>
              <p:cNvPicPr preferRelativeResize="0"/>
              <p:nvPr/>
            </p:nvPicPr>
            <p:blipFill rotWithShape="1">
              <a:blip r:embed="rId71">
                <a:alphaModFix amt="55000"/>
              </a:blip>
              <a:srcRect b="0" l="0" r="0" t="0"/>
              <a:stretch/>
            </p:blipFill>
            <p:spPr>
              <a:xfrm>
                <a:off x="575352" y="2315560"/>
                <a:ext cx="521934" cy="132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89" name="Google Shape;389;p27"/>
            <p:cNvPicPr preferRelativeResize="0"/>
            <p:nvPr/>
          </p:nvPicPr>
          <p:blipFill rotWithShape="1">
            <a:blip r:embed="rId72">
              <a:alphaModFix amt="35000"/>
            </a:blip>
            <a:srcRect b="0" l="0" r="0" t="0"/>
            <a:stretch/>
          </p:blipFill>
          <p:spPr>
            <a:xfrm>
              <a:off x="11953074" y="5330324"/>
              <a:ext cx="650140" cy="655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text, clipart&#10;&#10;Description automatically generated" id="390" name="Google Shape;390;p27"/>
            <p:cNvPicPr preferRelativeResize="0"/>
            <p:nvPr/>
          </p:nvPicPr>
          <p:blipFill rotWithShape="1">
            <a:blip r:embed="rId73">
              <a:alphaModFix amt="35000"/>
            </a:blip>
            <a:srcRect b="0" l="0" r="0" t="0"/>
            <a:stretch/>
          </p:blipFill>
          <p:spPr>
            <a:xfrm>
              <a:off x="21172491" y="5407885"/>
              <a:ext cx="2001459" cy="5006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27"/>
            <p:cNvPicPr preferRelativeResize="0"/>
            <p:nvPr/>
          </p:nvPicPr>
          <p:blipFill rotWithShape="1">
            <a:blip r:embed="rId74">
              <a:alphaModFix amt="35000"/>
            </a:blip>
            <a:srcRect b="0" l="0" r="0" t="0"/>
            <a:stretch/>
          </p:blipFill>
          <p:spPr>
            <a:xfrm>
              <a:off x="16889776" y="5488220"/>
              <a:ext cx="2001460" cy="3400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2" name="Google Shape;392;p27"/>
            <p:cNvGrpSpPr/>
            <p:nvPr/>
          </p:nvGrpSpPr>
          <p:grpSpPr>
            <a:xfrm>
              <a:off x="12863501" y="5289687"/>
              <a:ext cx="799225" cy="736925"/>
              <a:chOff x="523814" y="1628521"/>
              <a:chExt cx="299100" cy="278400"/>
            </a:xfrm>
          </p:grpSpPr>
          <p:sp>
            <p:nvSpPr>
              <p:cNvPr id="393" name="Google Shape;393;p27"/>
              <p:cNvSpPr/>
              <p:nvPr/>
            </p:nvSpPr>
            <p:spPr>
              <a:xfrm>
                <a:off x="523814" y="1628521"/>
                <a:ext cx="299100" cy="27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7125" lIns="34275" spcFirstLastPara="1" rIns="34275" wrap="square" tIns="171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25"/>
                  <a:buFont typeface="Arial"/>
                  <a:buNone/>
                </a:pPr>
                <a:r>
                  <a:t/>
                </a:r>
                <a:endParaRPr b="0" i="0" sz="525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94" name="Google Shape;394;p27"/>
              <p:cNvPicPr preferRelativeResize="0"/>
              <p:nvPr/>
            </p:nvPicPr>
            <p:blipFill rotWithShape="1">
              <a:blip r:embed="rId75">
                <a:alphaModFix amt="35000"/>
              </a:blip>
              <a:srcRect b="0" l="0" r="0" t="0"/>
              <a:stretch/>
            </p:blipFill>
            <p:spPr>
              <a:xfrm>
                <a:off x="559001" y="1651609"/>
                <a:ext cx="233352" cy="2333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5" name="Google Shape;395;p27"/>
            <p:cNvPicPr preferRelativeResize="0"/>
            <p:nvPr/>
          </p:nvPicPr>
          <p:blipFill rotWithShape="1">
            <a:blip r:embed="rId76">
              <a:alphaModFix amt="44000"/>
            </a:blip>
            <a:srcRect b="0" l="0" r="0" t="0"/>
            <a:stretch/>
          </p:blipFill>
          <p:spPr>
            <a:xfrm>
              <a:off x="13923021" y="5297552"/>
              <a:ext cx="849860" cy="721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&#10;&#10;Description automatically generated" id="396" name="Google Shape;396;p27"/>
            <p:cNvPicPr preferRelativeResize="0"/>
            <p:nvPr/>
          </p:nvPicPr>
          <p:blipFill rotWithShape="1">
            <a:blip r:embed="rId77">
              <a:alphaModFix amt="35000"/>
            </a:blip>
            <a:srcRect b="0" l="0" r="0" t="0"/>
            <a:stretch/>
          </p:blipFill>
          <p:spPr>
            <a:xfrm>
              <a:off x="19151527" y="5270383"/>
              <a:ext cx="778217" cy="77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27"/>
            <p:cNvPicPr preferRelativeResize="0"/>
            <p:nvPr/>
          </p:nvPicPr>
          <p:blipFill rotWithShape="1">
            <a:blip r:embed="rId78">
              <a:alphaModFix amt="35000"/>
            </a:blip>
            <a:srcRect b="0" l="0" r="0" t="0"/>
            <a:stretch/>
          </p:blipFill>
          <p:spPr>
            <a:xfrm>
              <a:off x="20190034" y="5340960"/>
              <a:ext cx="722170" cy="6345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8" name="Google Shape;398;p27"/>
          <p:cNvSpPr txBox="1"/>
          <p:nvPr/>
        </p:nvSpPr>
        <p:spPr>
          <a:xfrm>
            <a:off x="562031" y="2139171"/>
            <a:ext cx="3782700" cy="16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Organizations</a:t>
            </a:r>
            <a:r>
              <a:rPr b="1" lang="en-US" sz="3300">
                <a:solidFill>
                  <a:srgbClr val="09163A"/>
                </a:solidFill>
                <a:latin typeface="Montserrat"/>
                <a:ea typeface="Montserrat"/>
                <a:cs typeface="Montserrat"/>
                <a:sym typeface="Montserrat"/>
              </a:rPr>
              <a:t> we </a:t>
            </a:r>
            <a:r>
              <a:rPr b="1" lang="en-US" sz="3300">
                <a:solidFill>
                  <a:srgbClr val="1024F6"/>
                </a:solidFill>
                <a:latin typeface="Montserrat"/>
                <a:ea typeface="Montserrat"/>
                <a:cs typeface="Montserrat"/>
                <a:sym typeface="Montserrat"/>
              </a:rPr>
              <a:t>serve</a:t>
            </a:r>
            <a:endParaRPr b="1" sz="3300">
              <a:solidFill>
                <a:srgbClr val="0916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9" name="Google Shape;399;p27"/>
          <p:cNvPicPr preferRelativeResize="0"/>
          <p:nvPr/>
        </p:nvPicPr>
        <p:blipFill rotWithShape="1">
          <a:blip r:embed="rId79">
            <a:alphaModFix/>
          </a:blip>
          <a:srcRect b="0" l="2752" r="0" t="19204"/>
          <a:stretch/>
        </p:blipFill>
        <p:spPr>
          <a:xfrm>
            <a:off x="1190" y="-2962"/>
            <a:ext cx="3819703" cy="103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7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291026" y="128999"/>
            <a:ext cx="924051" cy="36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7"/>
          <p:cNvPicPr preferRelativeResize="0"/>
          <p:nvPr/>
        </p:nvPicPr>
        <p:blipFill>
          <a:blip r:embed="rId81">
            <a:alphaModFix/>
          </a:blip>
          <a:stretch>
            <a:fillRect/>
          </a:stretch>
        </p:blipFill>
        <p:spPr>
          <a:xfrm>
            <a:off x="3080174" y="535250"/>
            <a:ext cx="819703" cy="3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"/>
          <p:cNvSpPr txBox="1"/>
          <p:nvPr/>
        </p:nvSpPr>
        <p:spPr>
          <a:xfrm>
            <a:off x="469875" y="1115500"/>
            <a:ext cx="6058500" cy="3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Montserrat"/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Montserrat"/>
              <a:buNone/>
            </a:pPr>
            <a:r>
              <a:rPr b="1" lang="en-US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Enabling diagnostic</a:t>
            </a:r>
            <a:endParaRPr b="1" sz="4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Montserrat"/>
              <a:buNone/>
            </a:pPr>
            <a:r>
              <a:rPr b="1" lang="en-US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stewardship outside the clinic</a:t>
            </a:r>
            <a:endParaRPr b="1" sz="4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28"/>
          <p:cNvSpPr txBox="1"/>
          <p:nvPr/>
        </p:nvSpPr>
        <p:spPr>
          <a:xfrm>
            <a:off x="560975" y="391625"/>
            <a:ext cx="60585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Montserrat"/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Case Study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9"/>
          <p:cNvSpPr txBox="1"/>
          <p:nvPr>
            <p:ph type="title"/>
          </p:nvPr>
        </p:nvSpPr>
        <p:spPr>
          <a:xfrm>
            <a:off x="996300" y="1425162"/>
            <a:ext cx="7151400" cy="2174700"/>
          </a:xfrm>
          <a:prstGeom prst="rect">
            <a:avLst/>
          </a:prstGeom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Working with California Department of Public Health to keep</a:t>
            </a:r>
            <a:r>
              <a:rPr lang="en-US"/>
              <a:t> schools open and safe with low-cost diagnostics</a:t>
            </a:r>
            <a:endParaRPr/>
          </a:p>
        </p:txBody>
      </p:sp>
      <p:pic>
        <p:nvPicPr>
          <p:cNvPr id="415" name="Google Shape;41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9550" y="429067"/>
            <a:ext cx="924051" cy="36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Fox Light Version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D6041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